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0" r:id="rId1"/>
  </p:sldMasterIdLst>
  <p:notesMasterIdLst>
    <p:notesMasterId r:id="rId22"/>
  </p:notesMasterIdLst>
  <p:sldIdLst>
    <p:sldId id="256" r:id="rId2"/>
    <p:sldId id="258" r:id="rId3"/>
    <p:sldId id="261" r:id="rId4"/>
    <p:sldId id="307" r:id="rId5"/>
    <p:sldId id="296" r:id="rId6"/>
    <p:sldId id="257" r:id="rId7"/>
    <p:sldId id="309" r:id="rId8"/>
    <p:sldId id="297" r:id="rId9"/>
    <p:sldId id="299" r:id="rId10"/>
    <p:sldId id="300" r:id="rId11"/>
    <p:sldId id="301" r:id="rId12"/>
    <p:sldId id="305" r:id="rId13"/>
    <p:sldId id="312" r:id="rId14"/>
    <p:sldId id="311" r:id="rId15"/>
    <p:sldId id="310" r:id="rId16"/>
    <p:sldId id="306" r:id="rId17"/>
    <p:sldId id="302" r:id="rId18"/>
    <p:sldId id="304" r:id="rId19"/>
    <p:sldId id="313" r:id="rId20"/>
    <p:sldId id="30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C19D22C-B41D-419E-8EE6-CB357360371A}">
  <a:tblStyle styleId="{7C19D22C-B41D-419E-8EE6-CB357360371A}"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7025F7D-8389-4E44-8A5F-64B26341C6B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3" d="100"/>
          <a:sy n="103" d="100"/>
        </p:scale>
        <p:origin x="90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jpg>
</file>

<file path=ppt/media/image11.jpeg>
</file>

<file path=ppt/media/image12.jpeg>
</file>

<file path=ppt/media/image13.jpeg>
</file>

<file path=ppt/media/image14.png>
</file>

<file path=ppt/media/image15.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4910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0054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94938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4581150" y="1759800"/>
            <a:ext cx="4371926" cy="3210074"/>
          </a:xfrm>
          <a:prstGeom prst="rect">
            <a:avLst/>
          </a:prstGeom>
          <a:noFill/>
          <a:ln>
            <a:noFill/>
          </a:ln>
        </p:spPr>
      </p:pic>
      <p:sp>
        <p:nvSpPr>
          <p:cNvPr id="11" name="Google Shape;11;p2"/>
          <p:cNvSpPr txBox="1">
            <a:spLocks noGrp="1"/>
          </p:cNvSpPr>
          <p:nvPr>
            <p:ph type="ctrTitle"/>
          </p:nvPr>
        </p:nvSpPr>
        <p:spPr>
          <a:xfrm>
            <a:off x="685800" y="696425"/>
            <a:ext cx="5391000" cy="2930400"/>
          </a:xfrm>
          <a:prstGeom prst="rect">
            <a:avLst/>
          </a:prstGeom>
        </p:spPr>
        <p:txBody>
          <a:bodyPr spcFirstLastPara="1" wrap="square" lIns="0" tIns="0" rIns="0" bIns="0" anchor="t"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a:off x="5289349" y="2301324"/>
            <a:ext cx="3702249" cy="2686125"/>
          </a:xfrm>
          <a:prstGeom prst="rect">
            <a:avLst/>
          </a:prstGeom>
          <a:noFill/>
          <a:ln>
            <a:noFill/>
          </a:ln>
        </p:spPr>
      </p:pic>
      <p:sp>
        <p:nvSpPr>
          <p:cNvPr id="23" name="Google Shape;23;p5"/>
          <p:cNvSpPr txBox="1">
            <a:spLocks noGrp="1"/>
          </p:cNvSpPr>
          <p:nvPr>
            <p:ph type="title"/>
          </p:nvPr>
        </p:nvSpPr>
        <p:spPr>
          <a:xfrm>
            <a:off x="457200" y="1044175"/>
            <a:ext cx="6300300" cy="857400"/>
          </a:xfrm>
          <a:prstGeom prst="rect">
            <a:avLst/>
          </a:prstGeom>
        </p:spPr>
        <p:txBody>
          <a:bodyPr spcFirstLastPara="1" wrap="square" lIns="0" tIns="0" rIns="0" bIns="0"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4" name="Google Shape;24;p5"/>
          <p:cNvSpPr txBox="1">
            <a:spLocks noGrp="1"/>
          </p:cNvSpPr>
          <p:nvPr>
            <p:ph type="body" idx="1"/>
          </p:nvPr>
        </p:nvSpPr>
        <p:spPr>
          <a:xfrm>
            <a:off x="457200" y="2038350"/>
            <a:ext cx="4929300" cy="1862700"/>
          </a:xfrm>
          <a:prstGeom prst="rect">
            <a:avLst/>
          </a:prstGeom>
        </p:spPr>
        <p:txBody>
          <a:bodyPr spcFirstLastPara="1" wrap="square" lIns="0" tIns="0" rIns="0" bIns="0" anchor="t" anchorCtr="0">
            <a:noAutofit/>
          </a:bodyPr>
          <a:lstStyle>
            <a:lvl1pPr marL="457200" lvl="0" indent="-368300">
              <a:spcBef>
                <a:spcPts val="600"/>
              </a:spcBef>
              <a:spcAft>
                <a:spcPts val="0"/>
              </a:spcAft>
              <a:buSzPts val="22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25" name="Google Shape;25;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5458204" y="2372421"/>
            <a:ext cx="3533400" cy="2618625"/>
          </a:xfrm>
          <a:prstGeom prst="rect">
            <a:avLst/>
          </a:prstGeom>
          <a:noFill/>
          <a:ln>
            <a:noFill/>
          </a:ln>
        </p:spPr>
      </p:pic>
      <p:sp>
        <p:nvSpPr>
          <p:cNvPr id="35" name="Google Shape;35;p7"/>
          <p:cNvSpPr txBox="1">
            <a:spLocks noGrp="1"/>
          </p:cNvSpPr>
          <p:nvPr>
            <p:ph type="title"/>
          </p:nvPr>
        </p:nvSpPr>
        <p:spPr>
          <a:xfrm>
            <a:off x="457200" y="1044175"/>
            <a:ext cx="6300300" cy="857400"/>
          </a:xfrm>
          <a:prstGeom prst="rect">
            <a:avLst/>
          </a:prstGeom>
        </p:spPr>
        <p:txBody>
          <a:bodyPr spcFirstLastPara="1" wrap="square" lIns="0" tIns="0" rIns="0" bIns="0"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6" name="Google Shape;36;p7"/>
          <p:cNvSpPr txBox="1">
            <a:spLocks noGrp="1"/>
          </p:cNvSpPr>
          <p:nvPr>
            <p:ph type="body" idx="1"/>
          </p:nvPr>
        </p:nvSpPr>
        <p:spPr>
          <a:xfrm>
            <a:off x="457200" y="2082325"/>
            <a:ext cx="2392500" cy="2767200"/>
          </a:xfrm>
          <a:prstGeom prst="rect">
            <a:avLst/>
          </a:prstGeom>
        </p:spPr>
        <p:txBody>
          <a:bodyPr spcFirstLastPara="1" wrap="square" lIns="0" tIns="0" rIns="0" bIns="0"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7" name="Google Shape;37;p7"/>
          <p:cNvSpPr txBox="1">
            <a:spLocks noGrp="1"/>
          </p:cNvSpPr>
          <p:nvPr>
            <p:ph type="body" idx="2"/>
          </p:nvPr>
        </p:nvSpPr>
        <p:spPr>
          <a:xfrm>
            <a:off x="2993928" y="2082325"/>
            <a:ext cx="2392500" cy="2767200"/>
          </a:xfrm>
          <a:prstGeom prst="rect">
            <a:avLst/>
          </a:prstGeom>
        </p:spPr>
        <p:txBody>
          <a:bodyPr spcFirstLastPara="1" wrap="square" lIns="0" tIns="0" rIns="0" bIns="0"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8" name="Google Shape;38;p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pic>
        <p:nvPicPr>
          <p:cNvPr id="57" name="Google Shape;57;p12"/>
          <p:cNvPicPr preferRelativeResize="0"/>
          <p:nvPr/>
        </p:nvPicPr>
        <p:blipFill>
          <a:blip r:embed="rId2">
            <a:alphaModFix/>
          </a:blip>
          <a:stretch>
            <a:fillRect/>
          </a:stretch>
        </p:blipFill>
        <p:spPr>
          <a:xfrm>
            <a:off x="5541170" y="2518284"/>
            <a:ext cx="3450425" cy="2472825"/>
          </a:xfrm>
          <a:prstGeom prst="rect">
            <a:avLst/>
          </a:prstGeom>
          <a:noFill/>
          <a:ln>
            <a:noFill/>
          </a:ln>
        </p:spPr>
      </p:pic>
      <p:sp>
        <p:nvSpPr>
          <p:cNvPr id="58" name="Google Shape;58;p1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044175"/>
            <a:ext cx="6300300" cy="8574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dk2"/>
              </a:buClr>
              <a:buSzPts val="4800"/>
              <a:buFont typeface="Poppins"/>
              <a:buNone/>
              <a:defRPr sz="4800" b="1">
                <a:solidFill>
                  <a:schemeClr val="dk2"/>
                </a:solidFill>
                <a:latin typeface="Poppins"/>
                <a:ea typeface="Poppins"/>
                <a:cs typeface="Poppins"/>
                <a:sym typeface="Poppins"/>
              </a:defRPr>
            </a:lvl1pPr>
            <a:lvl2pPr lvl="1">
              <a:spcBef>
                <a:spcPts val="0"/>
              </a:spcBef>
              <a:spcAft>
                <a:spcPts val="0"/>
              </a:spcAft>
              <a:buClr>
                <a:schemeClr val="dk2"/>
              </a:buClr>
              <a:buSzPts val="4800"/>
              <a:buFont typeface="Poppins"/>
              <a:buNone/>
              <a:defRPr sz="4800" b="1">
                <a:solidFill>
                  <a:schemeClr val="dk2"/>
                </a:solidFill>
                <a:latin typeface="Poppins"/>
                <a:ea typeface="Poppins"/>
                <a:cs typeface="Poppins"/>
                <a:sym typeface="Poppins"/>
              </a:defRPr>
            </a:lvl2pPr>
            <a:lvl3pPr lvl="2">
              <a:spcBef>
                <a:spcPts val="0"/>
              </a:spcBef>
              <a:spcAft>
                <a:spcPts val="0"/>
              </a:spcAft>
              <a:buClr>
                <a:schemeClr val="dk2"/>
              </a:buClr>
              <a:buSzPts val="4800"/>
              <a:buFont typeface="Poppins"/>
              <a:buNone/>
              <a:defRPr sz="4800" b="1">
                <a:solidFill>
                  <a:schemeClr val="dk2"/>
                </a:solidFill>
                <a:latin typeface="Poppins"/>
                <a:ea typeface="Poppins"/>
                <a:cs typeface="Poppins"/>
                <a:sym typeface="Poppins"/>
              </a:defRPr>
            </a:lvl3pPr>
            <a:lvl4pPr lvl="3">
              <a:spcBef>
                <a:spcPts val="0"/>
              </a:spcBef>
              <a:spcAft>
                <a:spcPts val="0"/>
              </a:spcAft>
              <a:buClr>
                <a:schemeClr val="dk2"/>
              </a:buClr>
              <a:buSzPts val="4800"/>
              <a:buFont typeface="Poppins"/>
              <a:buNone/>
              <a:defRPr sz="4800" b="1">
                <a:solidFill>
                  <a:schemeClr val="dk2"/>
                </a:solidFill>
                <a:latin typeface="Poppins"/>
                <a:ea typeface="Poppins"/>
                <a:cs typeface="Poppins"/>
                <a:sym typeface="Poppins"/>
              </a:defRPr>
            </a:lvl4pPr>
            <a:lvl5pPr lvl="4">
              <a:spcBef>
                <a:spcPts val="0"/>
              </a:spcBef>
              <a:spcAft>
                <a:spcPts val="0"/>
              </a:spcAft>
              <a:buClr>
                <a:schemeClr val="dk2"/>
              </a:buClr>
              <a:buSzPts val="4800"/>
              <a:buFont typeface="Poppins"/>
              <a:buNone/>
              <a:defRPr sz="4800" b="1">
                <a:solidFill>
                  <a:schemeClr val="dk2"/>
                </a:solidFill>
                <a:latin typeface="Poppins"/>
                <a:ea typeface="Poppins"/>
                <a:cs typeface="Poppins"/>
                <a:sym typeface="Poppins"/>
              </a:defRPr>
            </a:lvl5pPr>
            <a:lvl6pPr lvl="5">
              <a:spcBef>
                <a:spcPts val="0"/>
              </a:spcBef>
              <a:spcAft>
                <a:spcPts val="0"/>
              </a:spcAft>
              <a:buClr>
                <a:schemeClr val="dk2"/>
              </a:buClr>
              <a:buSzPts val="4800"/>
              <a:buFont typeface="Poppins"/>
              <a:buNone/>
              <a:defRPr sz="4800" b="1">
                <a:solidFill>
                  <a:schemeClr val="dk2"/>
                </a:solidFill>
                <a:latin typeface="Poppins"/>
                <a:ea typeface="Poppins"/>
                <a:cs typeface="Poppins"/>
                <a:sym typeface="Poppins"/>
              </a:defRPr>
            </a:lvl6pPr>
            <a:lvl7pPr lvl="6">
              <a:spcBef>
                <a:spcPts val="0"/>
              </a:spcBef>
              <a:spcAft>
                <a:spcPts val="0"/>
              </a:spcAft>
              <a:buClr>
                <a:schemeClr val="dk2"/>
              </a:buClr>
              <a:buSzPts val="4800"/>
              <a:buFont typeface="Poppins"/>
              <a:buNone/>
              <a:defRPr sz="4800" b="1">
                <a:solidFill>
                  <a:schemeClr val="dk2"/>
                </a:solidFill>
                <a:latin typeface="Poppins"/>
                <a:ea typeface="Poppins"/>
                <a:cs typeface="Poppins"/>
                <a:sym typeface="Poppins"/>
              </a:defRPr>
            </a:lvl7pPr>
            <a:lvl8pPr lvl="7">
              <a:spcBef>
                <a:spcPts val="0"/>
              </a:spcBef>
              <a:spcAft>
                <a:spcPts val="0"/>
              </a:spcAft>
              <a:buClr>
                <a:schemeClr val="dk2"/>
              </a:buClr>
              <a:buSzPts val="4800"/>
              <a:buFont typeface="Poppins"/>
              <a:buNone/>
              <a:defRPr sz="4800" b="1">
                <a:solidFill>
                  <a:schemeClr val="dk2"/>
                </a:solidFill>
                <a:latin typeface="Poppins"/>
                <a:ea typeface="Poppins"/>
                <a:cs typeface="Poppins"/>
                <a:sym typeface="Poppins"/>
              </a:defRPr>
            </a:lvl8pPr>
            <a:lvl9pPr lvl="8">
              <a:spcBef>
                <a:spcPts val="0"/>
              </a:spcBef>
              <a:spcAft>
                <a:spcPts val="0"/>
              </a:spcAft>
              <a:buClr>
                <a:schemeClr val="dk2"/>
              </a:buClr>
              <a:buSzPts val="4800"/>
              <a:buFont typeface="Poppins"/>
              <a:buNone/>
              <a:defRPr sz="4800" b="1">
                <a:solidFill>
                  <a:schemeClr val="dk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457200" y="2038350"/>
            <a:ext cx="4929300" cy="1862700"/>
          </a:xfrm>
          <a:prstGeom prst="rect">
            <a:avLst/>
          </a:prstGeom>
          <a:noFill/>
          <a:ln>
            <a:noFill/>
          </a:ln>
        </p:spPr>
        <p:txBody>
          <a:bodyPr spcFirstLastPara="1" wrap="square" lIns="0" tIns="0" rIns="0" bIns="0" anchor="t" anchorCtr="0">
            <a:noAutofit/>
          </a:bodyPr>
          <a:lstStyle>
            <a:lvl1pPr marL="457200" lvl="0" indent="-368300">
              <a:lnSpc>
                <a:spcPct val="115000"/>
              </a:lnSpc>
              <a:spcBef>
                <a:spcPts val="600"/>
              </a:spcBef>
              <a:spcAft>
                <a:spcPts val="0"/>
              </a:spcAft>
              <a:buClr>
                <a:schemeClr val="dk2"/>
              </a:buClr>
              <a:buSzPts val="2200"/>
              <a:buFont typeface="Muli"/>
              <a:buChar char="●"/>
              <a:defRPr sz="2200">
                <a:solidFill>
                  <a:schemeClr val="dk1"/>
                </a:solidFill>
                <a:latin typeface="Muli"/>
                <a:ea typeface="Muli"/>
                <a:cs typeface="Muli"/>
                <a:sym typeface="Muli"/>
              </a:defRPr>
            </a:lvl1pPr>
            <a:lvl2pPr marL="914400" lvl="1" indent="-368300">
              <a:lnSpc>
                <a:spcPct val="115000"/>
              </a:lnSpc>
              <a:spcBef>
                <a:spcPts val="0"/>
              </a:spcBef>
              <a:spcAft>
                <a:spcPts val="0"/>
              </a:spcAft>
              <a:buClr>
                <a:schemeClr val="accent5"/>
              </a:buClr>
              <a:buSzPts val="2200"/>
              <a:buFont typeface="Muli"/>
              <a:buChar char="○"/>
              <a:defRPr sz="2200">
                <a:solidFill>
                  <a:schemeClr val="dk1"/>
                </a:solidFill>
                <a:latin typeface="Muli"/>
                <a:ea typeface="Muli"/>
                <a:cs typeface="Muli"/>
                <a:sym typeface="Muli"/>
              </a:defRPr>
            </a:lvl2pPr>
            <a:lvl3pPr marL="1371600" lvl="2" indent="-368300">
              <a:lnSpc>
                <a:spcPct val="115000"/>
              </a:lnSpc>
              <a:spcBef>
                <a:spcPts val="0"/>
              </a:spcBef>
              <a:spcAft>
                <a:spcPts val="0"/>
              </a:spcAft>
              <a:buClr>
                <a:schemeClr val="accent4"/>
              </a:buClr>
              <a:buSzPts val="2200"/>
              <a:buFont typeface="Muli"/>
              <a:buChar char="■"/>
              <a:defRPr sz="2200">
                <a:solidFill>
                  <a:schemeClr val="dk1"/>
                </a:solidFill>
                <a:latin typeface="Muli"/>
                <a:ea typeface="Muli"/>
                <a:cs typeface="Muli"/>
                <a:sym typeface="Muli"/>
              </a:defRPr>
            </a:lvl3pPr>
            <a:lvl4pPr marL="1828800" lvl="3" indent="-368300">
              <a:lnSpc>
                <a:spcPct val="115000"/>
              </a:lnSpc>
              <a:spcBef>
                <a:spcPts val="0"/>
              </a:spcBef>
              <a:spcAft>
                <a:spcPts val="0"/>
              </a:spcAft>
              <a:buClr>
                <a:schemeClr val="dk1"/>
              </a:buClr>
              <a:buSzPts val="2200"/>
              <a:buFont typeface="Muli"/>
              <a:buChar char="●"/>
              <a:defRPr sz="2200">
                <a:solidFill>
                  <a:schemeClr val="dk1"/>
                </a:solidFill>
                <a:latin typeface="Muli"/>
                <a:ea typeface="Muli"/>
                <a:cs typeface="Muli"/>
                <a:sym typeface="Muli"/>
              </a:defRPr>
            </a:lvl4pPr>
            <a:lvl5pPr marL="2286000" lvl="4" indent="-368300">
              <a:lnSpc>
                <a:spcPct val="115000"/>
              </a:lnSpc>
              <a:spcBef>
                <a:spcPts val="0"/>
              </a:spcBef>
              <a:spcAft>
                <a:spcPts val="0"/>
              </a:spcAft>
              <a:buClr>
                <a:schemeClr val="dk1"/>
              </a:buClr>
              <a:buSzPts val="2200"/>
              <a:buFont typeface="Muli"/>
              <a:buChar char="○"/>
              <a:defRPr sz="2200">
                <a:solidFill>
                  <a:schemeClr val="dk1"/>
                </a:solidFill>
                <a:latin typeface="Muli"/>
                <a:ea typeface="Muli"/>
                <a:cs typeface="Muli"/>
                <a:sym typeface="Muli"/>
              </a:defRPr>
            </a:lvl5pPr>
            <a:lvl6pPr marL="2743200" lvl="5" indent="-368300">
              <a:lnSpc>
                <a:spcPct val="115000"/>
              </a:lnSpc>
              <a:spcBef>
                <a:spcPts val="0"/>
              </a:spcBef>
              <a:spcAft>
                <a:spcPts val="0"/>
              </a:spcAft>
              <a:buClr>
                <a:schemeClr val="dk1"/>
              </a:buClr>
              <a:buSzPts val="2200"/>
              <a:buFont typeface="Muli"/>
              <a:buChar char="■"/>
              <a:defRPr sz="2200">
                <a:solidFill>
                  <a:schemeClr val="dk1"/>
                </a:solidFill>
                <a:latin typeface="Muli"/>
                <a:ea typeface="Muli"/>
                <a:cs typeface="Muli"/>
                <a:sym typeface="Muli"/>
              </a:defRPr>
            </a:lvl6pPr>
            <a:lvl7pPr marL="3200400" lvl="6" indent="-368300">
              <a:lnSpc>
                <a:spcPct val="115000"/>
              </a:lnSpc>
              <a:spcBef>
                <a:spcPts val="0"/>
              </a:spcBef>
              <a:spcAft>
                <a:spcPts val="0"/>
              </a:spcAft>
              <a:buClr>
                <a:schemeClr val="dk1"/>
              </a:buClr>
              <a:buSzPts val="2200"/>
              <a:buFont typeface="Muli"/>
              <a:buChar char="●"/>
              <a:defRPr sz="2200">
                <a:solidFill>
                  <a:schemeClr val="dk1"/>
                </a:solidFill>
                <a:latin typeface="Muli"/>
                <a:ea typeface="Muli"/>
                <a:cs typeface="Muli"/>
                <a:sym typeface="Muli"/>
              </a:defRPr>
            </a:lvl7pPr>
            <a:lvl8pPr marL="3657600" lvl="7" indent="-368300">
              <a:lnSpc>
                <a:spcPct val="115000"/>
              </a:lnSpc>
              <a:spcBef>
                <a:spcPts val="0"/>
              </a:spcBef>
              <a:spcAft>
                <a:spcPts val="0"/>
              </a:spcAft>
              <a:buClr>
                <a:schemeClr val="dk1"/>
              </a:buClr>
              <a:buSzPts val="2200"/>
              <a:buFont typeface="Muli"/>
              <a:buChar char="○"/>
              <a:defRPr sz="2200">
                <a:solidFill>
                  <a:schemeClr val="dk1"/>
                </a:solidFill>
                <a:latin typeface="Muli"/>
                <a:ea typeface="Muli"/>
                <a:cs typeface="Muli"/>
                <a:sym typeface="Muli"/>
              </a:defRPr>
            </a:lvl8pPr>
            <a:lvl9pPr marL="4114800" lvl="8" indent="-368300">
              <a:lnSpc>
                <a:spcPct val="115000"/>
              </a:lnSpc>
              <a:spcBef>
                <a:spcPts val="0"/>
              </a:spcBef>
              <a:spcAft>
                <a:spcPts val="0"/>
              </a:spcAft>
              <a:buClr>
                <a:schemeClr val="dk1"/>
              </a:buClr>
              <a:buSzPts val="2200"/>
              <a:buFont typeface="Muli"/>
              <a:buChar char="■"/>
              <a:defRPr sz="2200">
                <a:solidFill>
                  <a:schemeClr val="dk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300">
                <a:solidFill>
                  <a:schemeClr val="dk2"/>
                </a:solidFill>
                <a:latin typeface="Poppins"/>
                <a:ea typeface="Poppins"/>
                <a:cs typeface="Poppins"/>
                <a:sym typeface="Poppins"/>
              </a:defRPr>
            </a:lvl1pPr>
            <a:lvl2pPr lvl="1" algn="r">
              <a:buNone/>
              <a:defRPr sz="1300">
                <a:solidFill>
                  <a:schemeClr val="dk2"/>
                </a:solidFill>
                <a:latin typeface="Poppins"/>
                <a:ea typeface="Poppins"/>
                <a:cs typeface="Poppins"/>
                <a:sym typeface="Poppins"/>
              </a:defRPr>
            </a:lvl2pPr>
            <a:lvl3pPr lvl="2" algn="r">
              <a:buNone/>
              <a:defRPr sz="1300">
                <a:solidFill>
                  <a:schemeClr val="dk2"/>
                </a:solidFill>
                <a:latin typeface="Poppins"/>
                <a:ea typeface="Poppins"/>
                <a:cs typeface="Poppins"/>
                <a:sym typeface="Poppins"/>
              </a:defRPr>
            </a:lvl3pPr>
            <a:lvl4pPr lvl="3" algn="r">
              <a:buNone/>
              <a:defRPr sz="1300">
                <a:solidFill>
                  <a:schemeClr val="dk2"/>
                </a:solidFill>
                <a:latin typeface="Poppins"/>
                <a:ea typeface="Poppins"/>
                <a:cs typeface="Poppins"/>
                <a:sym typeface="Poppins"/>
              </a:defRPr>
            </a:lvl4pPr>
            <a:lvl5pPr lvl="4" algn="r">
              <a:buNone/>
              <a:defRPr sz="1300">
                <a:solidFill>
                  <a:schemeClr val="dk2"/>
                </a:solidFill>
                <a:latin typeface="Poppins"/>
                <a:ea typeface="Poppins"/>
                <a:cs typeface="Poppins"/>
                <a:sym typeface="Poppins"/>
              </a:defRPr>
            </a:lvl5pPr>
            <a:lvl6pPr lvl="5" algn="r">
              <a:buNone/>
              <a:defRPr sz="1300">
                <a:solidFill>
                  <a:schemeClr val="dk2"/>
                </a:solidFill>
                <a:latin typeface="Poppins"/>
                <a:ea typeface="Poppins"/>
                <a:cs typeface="Poppins"/>
                <a:sym typeface="Poppins"/>
              </a:defRPr>
            </a:lvl6pPr>
            <a:lvl7pPr lvl="6" algn="r">
              <a:buNone/>
              <a:defRPr sz="1300">
                <a:solidFill>
                  <a:schemeClr val="dk2"/>
                </a:solidFill>
                <a:latin typeface="Poppins"/>
                <a:ea typeface="Poppins"/>
                <a:cs typeface="Poppins"/>
                <a:sym typeface="Poppins"/>
              </a:defRPr>
            </a:lvl7pPr>
            <a:lvl8pPr lvl="7" algn="r">
              <a:buNone/>
              <a:defRPr sz="1300">
                <a:solidFill>
                  <a:schemeClr val="dk2"/>
                </a:solidFill>
                <a:latin typeface="Poppins"/>
                <a:ea typeface="Poppins"/>
                <a:cs typeface="Poppins"/>
                <a:sym typeface="Poppins"/>
              </a:defRPr>
            </a:lvl8pPr>
            <a:lvl9pPr lvl="8" algn="r">
              <a:buNone/>
              <a:defRPr sz="1300">
                <a:solidFill>
                  <a:schemeClr val="dk2"/>
                </a:solidFill>
                <a:latin typeface="Poppins"/>
                <a:ea typeface="Poppins"/>
                <a:cs typeface="Poppins"/>
                <a:sym typeface="Poppi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8"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doi.org/10.18280/ria.370317" TargetMode="External"/><Relationship Id="rId2" Type="http://schemas.openxmlformats.org/officeDocument/2006/relationships/hyperlink" Target="http://www.interesjournals.org/IRJESTI"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3.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685800" y="696425"/>
            <a:ext cx="5391000" cy="2930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4000" dirty="0"/>
              <a:t>“Classification of yoga hand mudras using machine learining”</a:t>
            </a:r>
            <a:endParaRPr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sz="4400" dirty="0"/>
              <a:t>Dataset Collection</a:t>
            </a:r>
            <a:endParaRPr lang="en-IN" sz="4400" dirty="0"/>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pic>
        <p:nvPicPr>
          <p:cNvPr id="12" name="Picture 11">
            <a:extLst>
              <a:ext uri="{FF2B5EF4-FFF2-40B4-BE49-F238E27FC236}">
                <a16:creationId xmlns:a16="http://schemas.microsoft.com/office/drawing/2014/main" id="{09D72A56-0426-E84A-4F3E-F0746ABCB42B}"/>
              </a:ext>
            </a:extLst>
          </p:cNvPr>
          <p:cNvPicPr>
            <a:picLocks noChangeAspect="1"/>
          </p:cNvPicPr>
          <p:nvPr/>
        </p:nvPicPr>
        <p:blipFill>
          <a:blip r:embed="rId2"/>
          <a:stretch>
            <a:fillRect/>
          </a:stretch>
        </p:blipFill>
        <p:spPr>
          <a:xfrm rot="5400000">
            <a:off x="2240079" y="1919641"/>
            <a:ext cx="2984762" cy="2042161"/>
          </a:xfrm>
          <a:prstGeom prst="rect">
            <a:avLst/>
          </a:prstGeom>
        </p:spPr>
      </p:pic>
      <p:pic>
        <p:nvPicPr>
          <p:cNvPr id="4" name="Picture 3">
            <a:extLst>
              <a:ext uri="{FF2B5EF4-FFF2-40B4-BE49-F238E27FC236}">
                <a16:creationId xmlns:a16="http://schemas.microsoft.com/office/drawing/2014/main" id="{9ED7A165-9BC3-10C7-78A5-B80C06ACB307}"/>
              </a:ext>
            </a:extLst>
          </p:cNvPr>
          <p:cNvPicPr>
            <a:picLocks noChangeAspect="1"/>
          </p:cNvPicPr>
          <p:nvPr/>
        </p:nvPicPr>
        <p:blipFill>
          <a:blip r:embed="rId3"/>
          <a:stretch>
            <a:fillRect/>
          </a:stretch>
        </p:blipFill>
        <p:spPr>
          <a:xfrm rot="5400000">
            <a:off x="4494260" y="1919639"/>
            <a:ext cx="2984762" cy="2042163"/>
          </a:xfrm>
          <a:prstGeom prst="rect">
            <a:avLst/>
          </a:prstGeom>
        </p:spPr>
      </p:pic>
      <p:pic>
        <p:nvPicPr>
          <p:cNvPr id="9" name="Picture 8">
            <a:extLst>
              <a:ext uri="{FF2B5EF4-FFF2-40B4-BE49-F238E27FC236}">
                <a16:creationId xmlns:a16="http://schemas.microsoft.com/office/drawing/2014/main" id="{2632C627-58EF-30EB-FED5-5905AB5612FE}"/>
              </a:ext>
            </a:extLst>
          </p:cNvPr>
          <p:cNvPicPr>
            <a:picLocks noChangeAspect="1"/>
          </p:cNvPicPr>
          <p:nvPr/>
        </p:nvPicPr>
        <p:blipFill>
          <a:blip r:embed="rId4"/>
          <a:stretch>
            <a:fillRect/>
          </a:stretch>
        </p:blipFill>
        <p:spPr>
          <a:xfrm rot="5400000">
            <a:off x="-14101" y="1919640"/>
            <a:ext cx="2984762" cy="2042162"/>
          </a:xfrm>
          <a:prstGeom prst="rect">
            <a:avLst/>
          </a:prstGeom>
        </p:spPr>
      </p:pic>
      <p:sp>
        <p:nvSpPr>
          <p:cNvPr id="3" name="TextBox 2">
            <a:extLst>
              <a:ext uri="{FF2B5EF4-FFF2-40B4-BE49-F238E27FC236}">
                <a16:creationId xmlns:a16="http://schemas.microsoft.com/office/drawing/2014/main" id="{C7714C67-DA95-984E-2408-3108242D8CE1}"/>
              </a:ext>
            </a:extLst>
          </p:cNvPr>
          <p:cNvSpPr txBox="1"/>
          <p:nvPr/>
        </p:nvSpPr>
        <p:spPr>
          <a:xfrm>
            <a:off x="791922" y="4478463"/>
            <a:ext cx="1372716" cy="307777"/>
          </a:xfrm>
          <a:prstGeom prst="rect">
            <a:avLst/>
          </a:prstGeom>
          <a:noFill/>
        </p:spPr>
        <p:txBody>
          <a:bodyPr wrap="square" rtlCol="0">
            <a:spAutoFit/>
          </a:bodyPr>
          <a:lstStyle/>
          <a:p>
            <a:r>
              <a:rPr lang="en-GB" dirty="0"/>
              <a:t>Shunya mudra</a:t>
            </a:r>
            <a:endParaRPr lang="en-IN" dirty="0"/>
          </a:p>
        </p:txBody>
      </p:sp>
      <p:sp>
        <p:nvSpPr>
          <p:cNvPr id="6" name="TextBox 5">
            <a:extLst>
              <a:ext uri="{FF2B5EF4-FFF2-40B4-BE49-F238E27FC236}">
                <a16:creationId xmlns:a16="http://schemas.microsoft.com/office/drawing/2014/main" id="{E0332982-E4A5-5818-B4CD-ACB659D82874}"/>
              </a:ext>
            </a:extLst>
          </p:cNvPr>
          <p:cNvSpPr txBox="1"/>
          <p:nvPr/>
        </p:nvSpPr>
        <p:spPr>
          <a:xfrm>
            <a:off x="5300281" y="4478463"/>
            <a:ext cx="1372716" cy="307777"/>
          </a:xfrm>
          <a:prstGeom prst="rect">
            <a:avLst/>
          </a:prstGeom>
          <a:noFill/>
        </p:spPr>
        <p:txBody>
          <a:bodyPr wrap="square" rtlCol="0">
            <a:spAutoFit/>
          </a:bodyPr>
          <a:lstStyle/>
          <a:p>
            <a:r>
              <a:rPr lang="en-GB" dirty="0"/>
              <a:t>Varuna mudra</a:t>
            </a:r>
            <a:endParaRPr lang="en-IN" dirty="0"/>
          </a:p>
        </p:txBody>
      </p:sp>
      <p:sp>
        <p:nvSpPr>
          <p:cNvPr id="7" name="TextBox 6">
            <a:extLst>
              <a:ext uri="{FF2B5EF4-FFF2-40B4-BE49-F238E27FC236}">
                <a16:creationId xmlns:a16="http://schemas.microsoft.com/office/drawing/2014/main" id="{6691365E-D9D5-35A0-1E78-DC9D9C57510E}"/>
              </a:ext>
            </a:extLst>
          </p:cNvPr>
          <p:cNvSpPr txBox="1"/>
          <p:nvPr/>
        </p:nvSpPr>
        <p:spPr>
          <a:xfrm>
            <a:off x="3096840" y="4478463"/>
            <a:ext cx="1271239" cy="307777"/>
          </a:xfrm>
          <a:prstGeom prst="rect">
            <a:avLst/>
          </a:prstGeom>
          <a:noFill/>
        </p:spPr>
        <p:txBody>
          <a:bodyPr wrap="square" rtlCol="0">
            <a:spAutoFit/>
          </a:bodyPr>
          <a:lstStyle/>
          <a:p>
            <a:r>
              <a:rPr lang="en-GB" dirty="0"/>
              <a:t>Prithvi mudra</a:t>
            </a:r>
            <a:endParaRPr lang="en-IN" dirty="0"/>
          </a:p>
        </p:txBody>
      </p:sp>
    </p:spTree>
    <p:extLst>
      <p:ext uri="{BB962C8B-B14F-4D97-AF65-F5344CB8AC3E}">
        <p14:creationId xmlns:p14="http://schemas.microsoft.com/office/powerpoint/2010/main" val="1503919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297660" y="10732"/>
            <a:ext cx="6995238" cy="692029"/>
          </a:xfrm>
        </p:spPr>
        <p:txBody>
          <a:bodyPr/>
          <a:lstStyle/>
          <a:p>
            <a:r>
              <a:rPr lang="en-GB" sz="4400" dirty="0"/>
              <a:t>Proposed Methodology</a:t>
            </a:r>
            <a:endParaRPr lang="en-IN" sz="4400" dirty="0"/>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grpSp>
        <p:nvGrpSpPr>
          <p:cNvPr id="31" name="Group 30">
            <a:extLst>
              <a:ext uri="{FF2B5EF4-FFF2-40B4-BE49-F238E27FC236}">
                <a16:creationId xmlns:a16="http://schemas.microsoft.com/office/drawing/2014/main" id="{EF08779B-0878-BD4B-FCC4-85FB7335461E}"/>
              </a:ext>
            </a:extLst>
          </p:cNvPr>
          <p:cNvGrpSpPr/>
          <p:nvPr/>
        </p:nvGrpSpPr>
        <p:grpSpPr>
          <a:xfrm>
            <a:off x="1133804" y="830573"/>
            <a:ext cx="4278255" cy="4174383"/>
            <a:chOff x="1133804" y="830573"/>
            <a:chExt cx="4278255" cy="4174383"/>
          </a:xfrm>
        </p:grpSpPr>
        <p:sp>
          <p:nvSpPr>
            <p:cNvPr id="12" name="Arrow: Down 11">
              <a:extLst>
                <a:ext uri="{FF2B5EF4-FFF2-40B4-BE49-F238E27FC236}">
                  <a16:creationId xmlns:a16="http://schemas.microsoft.com/office/drawing/2014/main" id="{18585889-39C3-5439-0936-D882FDB27A50}"/>
                </a:ext>
              </a:extLst>
            </p:cNvPr>
            <p:cNvSpPr/>
            <p:nvPr/>
          </p:nvSpPr>
          <p:spPr>
            <a:xfrm>
              <a:off x="3162352" y="4317341"/>
              <a:ext cx="213774" cy="179152"/>
            </a:xfrm>
            <a:prstGeom prst="downArrow">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4">
                    <a:lumMod val="10000"/>
                  </a:schemeClr>
                </a:solidFill>
              </a:endParaRPr>
            </a:p>
          </p:txBody>
        </p:sp>
        <p:grpSp>
          <p:nvGrpSpPr>
            <p:cNvPr id="27" name="Group 26">
              <a:extLst>
                <a:ext uri="{FF2B5EF4-FFF2-40B4-BE49-F238E27FC236}">
                  <a16:creationId xmlns:a16="http://schemas.microsoft.com/office/drawing/2014/main" id="{B640EEDD-C1B5-0E61-CB1B-507A5980D504}"/>
                </a:ext>
              </a:extLst>
            </p:cNvPr>
            <p:cNvGrpSpPr/>
            <p:nvPr/>
          </p:nvGrpSpPr>
          <p:grpSpPr>
            <a:xfrm>
              <a:off x="1133804" y="830573"/>
              <a:ext cx="4278255" cy="3486768"/>
              <a:chOff x="940516" y="864932"/>
              <a:chExt cx="4363746" cy="3650566"/>
            </a:xfrm>
          </p:grpSpPr>
          <p:sp>
            <p:nvSpPr>
              <p:cNvPr id="3" name="Rectangle: Rounded Corners 2">
                <a:extLst>
                  <a:ext uri="{FF2B5EF4-FFF2-40B4-BE49-F238E27FC236}">
                    <a16:creationId xmlns:a16="http://schemas.microsoft.com/office/drawing/2014/main" id="{38AB6D06-2970-F99B-33EC-C2AD32D540A4}"/>
                  </a:ext>
                </a:extLst>
              </p:cNvPr>
              <p:cNvSpPr/>
              <p:nvPr/>
            </p:nvSpPr>
            <p:spPr>
              <a:xfrm>
                <a:off x="2671628" y="864932"/>
                <a:ext cx="893990" cy="485564"/>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accent4">
                        <a:lumMod val="10000"/>
                      </a:schemeClr>
                    </a:solidFill>
                    <a:latin typeface="Times New Roman" panose="02020603050405020304" pitchFamily="18" charset="0"/>
                    <a:cs typeface="Times New Roman" panose="02020603050405020304" pitchFamily="18" charset="0"/>
                  </a:rPr>
                  <a:t>Dataset collection</a:t>
                </a:r>
                <a:endParaRPr lang="en-IN" sz="1200" dirty="0">
                  <a:solidFill>
                    <a:schemeClr val="accent4">
                      <a:lumMod val="10000"/>
                    </a:schemeClr>
                  </a:solidFill>
                  <a:latin typeface="Times New Roman" panose="02020603050405020304" pitchFamily="18" charset="0"/>
                  <a:cs typeface="Times New Roman" panose="02020603050405020304" pitchFamily="18" charset="0"/>
                </a:endParaRPr>
              </a:p>
            </p:txBody>
          </p:sp>
          <p:sp>
            <p:nvSpPr>
              <p:cNvPr id="4" name="Rectangle: Rounded Corners 3">
                <a:extLst>
                  <a:ext uri="{FF2B5EF4-FFF2-40B4-BE49-F238E27FC236}">
                    <a16:creationId xmlns:a16="http://schemas.microsoft.com/office/drawing/2014/main" id="{45B57E4E-9E8A-6528-84D2-F46A9466A20A}"/>
                  </a:ext>
                </a:extLst>
              </p:cNvPr>
              <p:cNvSpPr/>
              <p:nvPr/>
            </p:nvSpPr>
            <p:spPr>
              <a:xfrm>
                <a:off x="2471753" y="1613645"/>
                <a:ext cx="1293742" cy="485564"/>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accent4">
                        <a:lumMod val="10000"/>
                      </a:schemeClr>
                    </a:solidFill>
                    <a:latin typeface="Times New Roman" panose="02020603050405020304" pitchFamily="18" charset="0"/>
                    <a:cs typeface="Times New Roman" panose="02020603050405020304" pitchFamily="18" charset="0"/>
                  </a:rPr>
                  <a:t>Preprocessing</a:t>
                </a:r>
                <a:endParaRPr lang="en-IN" sz="1200" dirty="0">
                  <a:solidFill>
                    <a:schemeClr val="accent4">
                      <a:lumMod val="10000"/>
                    </a:schemeClr>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8BBF1CFA-E2DF-4B8C-AF84-7920FCECC818}"/>
                  </a:ext>
                </a:extLst>
              </p:cNvPr>
              <p:cNvSpPr/>
              <p:nvPr/>
            </p:nvSpPr>
            <p:spPr>
              <a:xfrm>
                <a:off x="2304586" y="2367633"/>
                <a:ext cx="1628078" cy="485564"/>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accent4">
                        <a:lumMod val="10000"/>
                      </a:schemeClr>
                    </a:solidFill>
                    <a:latin typeface="Times New Roman" panose="02020603050405020304" pitchFamily="18" charset="0"/>
                    <a:cs typeface="Times New Roman" panose="02020603050405020304" pitchFamily="18" charset="0"/>
                  </a:rPr>
                  <a:t>Feature Extraction (mediapipe)</a:t>
                </a:r>
                <a:endParaRPr lang="en-IN" sz="1200" dirty="0">
                  <a:solidFill>
                    <a:schemeClr val="accent4">
                      <a:lumMod val="10000"/>
                    </a:schemeClr>
                  </a:solidFill>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A5827FC3-B0DE-7CA1-D4AC-878459957C10}"/>
                  </a:ext>
                </a:extLst>
              </p:cNvPr>
              <p:cNvSpPr/>
              <p:nvPr/>
            </p:nvSpPr>
            <p:spPr>
              <a:xfrm>
                <a:off x="940516" y="3072992"/>
                <a:ext cx="1628079" cy="485564"/>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accent4">
                        <a:lumMod val="10000"/>
                      </a:schemeClr>
                    </a:solidFill>
                    <a:latin typeface="Times New Roman" panose="02020603050405020304" pitchFamily="18" charset="0"/>
                    <a:cs typeface="Times New Roman" panose="02020603050405020304" pitchFamily="18" charset="0"/>
                  </a:rPr>
                  <a:t>Training</a:t>
                </a:r>
                <a:endParaRPr lang="en-IN" sz="1200" dirty="0">
                  <a:solidFill>
                    <a:schemeClr val="accent4">
                      <a:lumMod val="10000"/>
                    </a:schemeClr>
                  </a:solidFill>
                  <a:latin typeface="Times New Roman" panose="02020603050405020304" pitchFamily="18" charset="0"/>
                  <a:cs typeface="Times New Roman" panose="02020603050405020304" pitchFamily="18" charset="0"/>
                </a:endParaRPr>
              </a:p>
            </p:txBody>
          </p:sp>
          <p:sp>
            <p:nvSpPr>
              <p:cNvPr id="9" name="Arrow: Down 8">
                <a:extLst>
                  <a:ext uri="{FF2B5EF4-FFF2-40B4-BE49-F238E27FC236}">
                    <a16:creationId xmlns:a16="http://schemas.microsoft.com/office/drawing/2014/main" id="{9AE480BB-927A-8451-A4F6-B90C9391E58F}"/>
                  </a:ext>
                </a:extLst>
              </p:cNvPr>
              <p:cNvSpPr/>
              <p:nvPr/>
            </p:nvSpPr>
            <p:spPr>
              <a:xfrm>
                <a:off x="3009601" y="1400974"/>
                <a:ext cx="218046" cy="187568"/>
              </a:xfrm>
              <a:prstGeom prst="downArrow">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Down 10">
                <a:extLst>
                  <a:ext uri="{FF2B5EF4-FFF2-40B4-BE49-F238E27FC236}">
                    <a16:creationId xmlns:a16="http://schemas.microsoft.com/office/drawing/2014/main" id="{D9B5EC8E-4106-F081-066D-52029CCE3038}"/>
                  </a:ext>
                </a:extLst>
              </p:cNvPr>
              <p:cNvSpPr/>
              <p:nvPr/>
            </p:nvSpPr>
            <p:spPr>
              <a:xfrm>
                <a:off x="3009601" y="2142208"/>
                <a:ext cx="218046" cy="187568"/>
              </a:xfrm>
              <a:prstGeom prst="downArrow">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CF963A4E-29C5-ED6F-1B70-C1860C0DF729}"/>
                  </a:ext>
                </a:extLst>
              </p:cNvPr>
              <p:cNvSpPr/>
              <p:nvPr/>
            </p:nvSpPr>
            <p:spPr>
              <a:xfrm>
                <a:off x="3676183" y="3072992"/>
                <a:ext cx="1628079" cy="485564"/>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accent4">
                        <a:lumMod val="10000"/>
                      </a:schemeClr>
                    </a:solidFill>
                    <a:latin typeface="Times New Roman" panose="02020603050405020304" pitchFamily="18" charset="0"/>
                    <a:cs typeface="Times New Roman" panose="02020603050405020304" pitchFamily="18" charset="0"/>
                  </a:rPr>
                  <a:t>Testing</a:t>
                </a:r>
                <a:endParaRPr lang="en-IN" sz="1200" dirty="0">
                  <a:solidFill>
                    <a:schemeClr val="accent4">
                      <a:lumMod val="10000"/>
                    </a:schemeClr>
                  </a:solidFill>
                  <a:latin typeface="Times New Roman" panose="02020603050405020304" pitchFamily="18" charset="0"/>
                  <a:cs typeface="Times New Roman" panose="02020603050405020304" pitchFamily="18" charset="0"/>
                </a:endParaRPr>
              </a:p>
            </p:txBody>
          </p:sp>
          <p:sp>
            <p:nvSpPr>
              <p:cNvPr id="15" name="Flowchart: Process 14">
                <a:extLst>
                  <a:ext uri="{FF2B5EF4-FFF2-40B4-BE49-F238E27FC236}">
                    <a16:creationId xmlns:a16="http://schemas.microsoft.com/office/drawing/2014/main" id="{D8CFB41A-10E2-EABC-01AC-18D66332C156}"/>
                  </a:ext>
                </a:extLst>
              </p:cNvPr>
              <p:cNvSpPr/>
              <p:nvPr/>
            </p:nvSpPr>
            <p:spPr>
              <a:xfrm>
                <a:off x="1702420" y="2542478"/>
                <a:ext cx="602166" cy="133815"/>
              </a:xfrm>
              <a:prstGeom prst="flowChartProcess">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Flowchart: Process 16">
                <a:extLst>
                  <a:ext uri="{FF2B5EF4-FFF2-40B4-BE49-F238E27FC236}">
                    <a16:creationId xmlns:a16="http://schemas.microsoft.com/office/drawing/2014/main" id="{9577C91B-1861-2E3D-4BC2-CEECC37B7567}"/>
                  </a:ext>
                </a:extLst>
              </p:cNvPr>
              <p:cNvSpPr/>
              <p:nvPr/>
            </p:nvSpPr>
            <p:spPr>
              <a:xfrm>
                <a:off x="3932664" y="2542477"/>
                <a:ext cx="602166" cy="133815"/>
              </a:xfrm>
              <a:prstGeom prst="flowChartProcess">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Down 17">
                <a:extLst>
                  <a:ext uri="{FF2B5EF4-FFF2-40B4-BE49-F238E27FC236}">
                    <a16:creationId xmlns:a16="http://schemas.microsoft.com/office/drawing/2014/main" id="{9C897072-9D6F-A488-25DC-6FBAC518F93B}"/>
                  </a:ext>
                </a:extLst>
              </p:cNvPr>
              <p:cNvSpPr/>
              <p:nvPr/>
            </p:nvSpPr>
            <p:spPr>
              <a:xfrm>
                <a:off x="3240186" y="3324576"/>
                <a:ext cx="248947" cy="672386"/>
              </a:xfrm>
              <a:prstGeom prst="downArrow">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Down 18">
                <a:extLst>
                  <a:ext uri="{FF2B5EF4-FFF2-40B4-BE49-F238E27FC236}">
                    <a16:creationId xmlns:a16="http://schemas.microsoft.com/office/drawing/2014/main" id="{724FD3FB-3116-5A5E-E068-606FC0D96544}"/>
                  </a:ext>
                </a:extLst>
              </p:cNvPr>
              <p:cNvSpPr/>
              <p:nvPr/>
            </p:nvSpPr>
            <p:spPr>
              <a:xfrm>
                <a:off x="1630083" y="2542475"/>
                <a:ext cx="248947" cy="485564"/>
              </a:xfrm>
              <a:prstGeom prst="downArrow">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D940793A-8050-41E6-C889-D4562E3856D4}"/>
                  </a:ext>
                </a:extLst>
              </p:cNvPr>
              <p:cNvSpPr/>
              <p:nvPr/>
            </p:nvSpPr>
            <p:spPr>
              <a:xfrm>
                <a:off x="2304586" y="4029934"/>
                <a:ext cx="1628078" cy="485564"/>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accent4">
                        <a:lumMod val="10000"/>
                      </a:schemeClr>
                    </a:solidFill>
                    <a:latin typeface="Times New Roman" panose="02020603050405020304" pitchFamily="18" charset="0"/>
                    <a:cs typeface="Times New Roman" panose="02020603050405020304" pitchFamily="18" charset="0"/>
                  </a:rPr>
                  <a:t>Classifier </a:t>
                </a:r>
              </a:p>
              <a:p>
                <a:pPr algn="ctr"/>
                <a:r>
                  <a:rPr lang="en-GB" sz="1200" dirty="0">
                    <a:solidFill>
                      <a:schemeClr val="accent4">
                        <a:lumMod val="10000"/>
                      </a:schemeClr>
                    </a:solidFill>
                    <a:latin typeface="Times New Roman" panose="02020603050405020304" pitchFamily="18" charset="0"/>
                    <a:cs typeface="Times New Roman" panose="02020603050405020304" pitchFamily="18" charset="0"/>
                  </a:rPr>
                  <a:t>(Random Forest)</a:t>
                </a:r>
                <a:endParaRPr lang="en-IN" sz="1200" dirty="0">
                  <a:solidFill>
                    <a:schemeClr val="accent4">
                      <a:lumMod val="10000"/>
                    </a:schemeClr>
                  </a:solidFill>
                  <a:latin typeface="Times New Roman" panose="02020603050405020304" pitchFamily="18" charset="0"/>
                  <a:cs typeface="Times New Roman" panose="02020603050405020304" pitchFamily="18" charset="0"/>
                </a:endParaRPr>
              </a:p>
            </p:txBody>
          </p:sp>
          <p:sp>
            <p:nvSpPr>
              <p:cNvPr id="22" name="Arrow: Down 21">
                <a:extLst>
                  <a:ext uri="{FF2B5EF4-FFF2-40B4-BE49-F238E27FC236}">
                    <a16:creationId xmlns:a16="http://schemas.microsoft.com/office/drawing/2014/main" id="{74988A28-A660-6DC8-5260-5C8F8E17467B}"/>
                  </a:ext>
                </a:extLst>
              </p:cNvPr>
              <p:cNvSpPr/>
              <p:nvPr/>
            </p:nvSpPr>
            <p:spPr>
              <a:xfrm>
                <a:off x="2759254" y="3404840"/>
                <a:ext cx="241166" cy="592123"/>
              </a:xfrm>
              <a:prstGeom prst="downArrow">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Flowchart: Process 22">
                <a:extLst>
                  <a:ext uri="{FF2B5EF4-FFF2-40B4-BE49-F238E27FC236}">
                    <a16:creationId xmlns:a16="http://schemas.microsoft.com/office/drawing/2014/main" id="{A6B299D8-7765-FB6C-118A-E51F21D8BEAE}"/>
                  </a:ext>
                </a:extLst>
              </p:cNvPr>
              <p:cNvSpPr/>
              <p:nvPr/>
            </p:nvSpPr>
            <p:spPr>
              <a:xfrm>
                <a:off x="3300762" y="3248866"/>
                <a:ext cx="364980" cy="155973"/>
              </a:xfrm>
              <a:prstGeom prst="flowChartProcess">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Flowchart: Process 23">
                <a:extLst>
                  <a:ext uri="{FF2B5EF4-FFF2-40B4-BE49-F238E27FC236}">
                    <a16:creationId xmlns:a16="http://schemas.microsoft.com/office/drawing/2014/main" id="{6A8928A4-0B2F-2C3A-7546-1CF783605324}"/>
                  </a:ext>
                </a:extLst>
              </p:cNvPr>
              <p:cNvSpPr/>
              <p:nvPr/>
            </p:nvSpPr>
            <p:spPr>
              <a:xfrm>
                <a:off x="2576263" y="3248866"/>
                <a:ext cx="364980" cy="155973"/>
              </a:xfrm>
              <a:prstGeom prst="flowChartProcess">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Arrow: Down 24">
                <a:extLst>
                  <a:ext uri="{FF2B5EF4-FFF2-40B4-BE49-F238E27FC236}">
                    <a16:creationId xmlns:a16="http://schemas.microsoft.com/office/drawing/2014/main" id="{1AC835A6-EB89-E40A-0FAA-C875821DAB78}"/>
                  </a:ext>
                </a:extLst>
              </p:cNvPr>
              <p:cNvSpPr/>
              <p:nvPr/>
            </p:nvSpPr>
            <p:spPr>
              <a:xfrm>
                <a:off x="4358220" y="2542475"/>
                <a:ext cx="248947" cy="485564"/>
              </a:xfrm>
              <a:prstGeom prst="downArrow">
                <a:avLst/>
              </a:prstGeom>
              <a:solidFill>
                <a:schemeClr val="accent4">
                  <a:lumMod val="10000"/>
                </a:schemeClr>
              </a:solidFill>
              <a:ln>
                <a:solidFill>
                  <a:schemeClr val="accent4">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9" name="Rectangle: Rounded Corners 28">
              <a:extLst>
                <a:ext uri="{FF2B5EF4-FFF2-40B4-BE49-F238E27FC236}">
                  <a16:creationId xmlns:a16="http://schemas.microsoft.com/office/drawing/2014/main" id="{3BCA26D8-E80A-D857-3404-36C934F807EB}"/>
                </a:ext>
              </a:extLst>
            </p:cNvPr>
            <p:cNvSpPr/>
            <p:nvPr/>
          </p:nvSpPr>
          <p:spPr>
            <a:xfrm>
              <a:off x="2831001" y="4541179"/>
              <a:ext cx="876476" cy="463777"/>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accent4">
                      <a:lumMod val="10000"/>
                    </a:schemeClr>
                  </a:solidFill>
                  <a:latin typeface="Times New Roman" panose="02020603050405020304" pitchFamily="18" charset="0"/>
                  <a:cs typeface="Times New Roman" panose="02020603050405020304" pitchFamily="18" charset="0"/>
                </a:rPr>
                <a:t>Results</a:t>
              </a:r>
              <a:endParaRPr lang="en-IN" sz="1200" dirty="0">
                <a:solidFill>
                  <a:schemeClr val="accent4">
                    <a:lumMod val="10000"/>
                  </a:schemeClr>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439211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dirty="0"/>
              <a:t>Results</a:t>
            </a:r>
            <a:endParaRPr lang="en-IN" dirty="0"/>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pic>
        <p:nvPicPr>
          <p:cNvPr id="14" name="Picture 13">
            <a:extLst>
              <a:ext uri="{FF2B5EF4-FFF2-40B4-BE49-F238E27FC236}">
                <a16:creationId xmlns:a16="http://schemas.microsoft.com/office/drawing/2014/main" id="{9CF79175-E053-D39F-47A2-967F00E182E6}"/>
              </a:ext>
            </a:extLst>
          </p:cNvPr>
          <p:cNvPicPr>
            <a:picLocks noChangeAspect="1"/>
          </p:cNvPicPr>
          <p:nvPr/>
        </p:nvPicPr>
        <p:blipFill>
          <a:blip r:embed="rId2"/>
          <a:stretch>
            <a:fillRect/>
          </a:stretch>
        </p:blipFill>
        <p:spPr>
          <a:xfrm>
            <a:off x="457200" y="1185130"/>
            <a:ext cx="4322956" cy="3958370"/>
          </a:xfrm>
          <a:prstGeom prst="rect">
            <a:avLst/>
          </a:prstGeom>
        </p:spPr>
      </p:pic>
    </p:spTree>
    <p:extLst>
      <p:ext uri="{BB962C8B-B14F-4D97-AF65-F5344CB8AC3E}">
        <p14:creationId xmlns:p14="http://schemas.microsoft.com/office/powerpoint/2010/main" val="4130319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dirty="0"/>
              <a:t>Results</a:t>
            </a:r>
            <a:endParaRPr lang="en-IN" dirty="0"/>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pic>
        <p:nvPicPr>
          <p:cNvPr id="4" name="Picture 3">
            <a:extLst>
              <a:ext uri="{FF2B5EF4-FFF2-40B4-BE49-F238E27FC236}">
                <a16:creationId xmlns:a16="http://schemas.microsoft.com/office/drawing/2014/main" id="{BBD64842-E923-DE71-1B5A-92BCFF259E0F}"/>
              </a:ext>
            </a:extLst>
          </p:cNvPr>
          <p:cNvPicPr>
            <a:picLocks noChangeAspect="1"/>
          </p:cNvPicPr>
          <p:nvPr/>
        </p:nvPicPr>
        <p:blipFill>
          <a:blip r:embed="rId2"/>
          <a:stretch>
            <a:fillRect/>
          </a:stretch>
        </p:blipFill>
        <p:spPr>
          <a:xfrm>
            <a:off x="457200" y="1308618"/>
            <a:ext cx="6015618" cy="2526263"/>
          </a:xfrm>
          <a:prstGeom prst="rect">
            <a:avLst/>
          </a:prstGeom>
        </p:spPr>
      </p:pic>
    </p:spTree>
    <p:extLst>
      <p:ext uri="{BB962C8B-B14F-4D97-AF65-F5344CB8AC3E}">
        <p14:creationId xmlns:p14="http://schemas.microsoft.com/office/powerpoint/2010/main" val="6418189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dirty="0"/>
              <a:t>Results</a:t>
            </a:r>
            <a:endParaRPr lang="en-IN" dirty="0"/>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pic>
        <p:nvPicPr>
          <p:cNvPr id="12" name="Picture 11">
            <a:extLst>
              <a:ext uri="{FF2B5EF4-FFF2-40B4-BE49-F238E27FC236}">
                <a16:creationId xmlns:a16="http://schemas.microsoft.com/office/drawing/2014/main" id="{9CE4FDB3-D9F7-7ECE-E5BD-F7DA60E3D9F2}"/>
              </a:ext>
            </a:extLst>
          </p:cNvPr>
          <p:cNvPicPr>
            <a:picLocks noChangeAspect="1"/>
          </p:cNvPicPr>
          <p:nvPr/>
        </p:nvPicPr>
        <p:blipFill>
          <a:blip r:embed="rId2"/>
          <a:stretch>
            <a:fillRect/>
          </a:stretch>
        </p:blipFill>
        <p:spPr>
          <a:xfrm>
            <a:off x="457200" y="1135130"/>
            <a:ext cx="4651550" cy="3753542"/>
          </a:xfrm>
          <a:prstGeom prst="rect">
            <a:avLst/>
          </a:prstGeom>
        </p:spPr>
      </p:pic>
    </p:spTree>
    <p:extLst>
      <p:ext uri="{BB962C8B-B14F-4D97-AF65-F5344CB8AC3E}">
        <p14:creationId xmlns:p14="http://schemas.microsoft.com/office/powerpoint/2010/main" val="37603858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dirty="0"/>
              <a:t>Results</a:t>
            </a:r>
            <a:endParaRPr lang="en-IN" dirty="0"/>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6" name="Picture 5">
            <a:extLst>
              <a:ext uri="{FF2B5EF4-FFF2-40B4-BE49-F238E27FC236}">
                <a16:creationId xmlns:a16="http://schemas.microsoft.com/office/drawing/2014/main" id="{7AF33764-30A6-FCF4-C74A-DE387CFA6B12}"/>
              </a:ext>
            </a:extLst>
          </p:cNvPr>
          <p:cNvPicPr>
            <a:picLocks noChangeAspect="1"/>
          </p:cNvPicPr>
          <p:nvPr/>
        </p:nvPicPr>
        <p:blipFill>
          <a:blip r:embed="rId2"/>
          <a:stretch>
            <a:fillRect/>
          </a:stretch>
        </p:blipFill>
        <p:spPr>
          <a:xfrm>
            <a:off x="457199" y="1170055"/>
            <a:ext cx="4494037" cy="3728010"/>
          </a:xfrm>
          <a:prstGeom prst="rect">
            <a:avLst/>
          </a:prstGeom>
        </p:spPr>
      </p:pic>
    </p:spTree>
    <p:extLst>
      <p:ext uri="{BB962C8B-B14F-4D97-AF65-F5344CB8AC3E}">
        <p14:creationId xmlns:p14="http://schemas.microsoft.com/office/powerpoint/2010/main" val="1756205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dirty="0"/>
              <a:t>Results</a:t>
            </a:r>
            <a:endParaRPr lang="en-IN" dirty="0"/>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pic>
        <p:nvPicPr>
          <p:cNvPr id="4" name="Picture 3">
            <a:extLst>
              <a:ext uri="{FF2B5EF4-FFF2-40B4-BE49-F238E27FC236}">
                <a16:creationId xmlns:a16="http://schemas.microsoft.com/office/drawing/2014/main" id="{52C8B8F8-D0F5-A846-75C2-C85FD0C02E5E}"/>
              </a:ext>
            </a:extLst>
          </p:cNvPr>
          <p:cNvPicPr>
            <a:picLocks noChangeAspect="1"/>
          </p:cNvPicPr>
          <p:nvPr/>
        </p:nvPicPr>
        <p:blipFill>
          <a:blip r:embed="rId2"/>
          <a:stretch>
            <a:fillRect/>
          </a:stretch>
        </p:blipFill>
        <p:spPr>
          <a:xfrm>
            <a:off x="457200" y="1101088"/>
            <a:ext cx="4379349" cy="3845563"/>
          </a:xfrm>
          <a:prstGeom prst="rect">
            <a:avLst/>
          </a:prstGeom>
        </p:spPr>
      </p:pic>
    </p:spTree>
    <p:extLst>
      <p:ext uri="{BB962C8B-B14F-4D97-AF65-F5344CB8AC3E}">
        <p14:creationId xmlns:p14="http://schemas.microsoft.com/office/powerpoint/2010/main" val="31056094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sz="4400" dirty="0"/>
              <a:t>Conclusion</a:t>
            </a:r>
            <a:endParaRPr lang="en-IN" sz="4400" dirty="0"/>
          </a:p>
        </p:txBody>
      </p:sp>
      <p:sp>
        <p:nvSpPr>
          <p:cNvPr id="3" name="Text Placeholder 2">
            <a:extLst>
              <a:ext uri="{FF2B5EF4-FFF2-40B4-BE49-F238E27FC236}">
                <a16:creationId xmlns:a16="http://schemas.microsoft.com/office/drawing/2014/main" id="{4FFA4154-3D46-2DA2-559A-DDEEFA6B8983}"/>
              </a:ext>
            </a:extLst>
          </p:cNvPr>
          <p:cNvSpPr>
            <a:spLocks noGrp="1"/>
          </p:cNvSpPr>
          <p:nvPr>
            <p:ph type="body" idx="1"/>
          </p:nvPr>
        </p:nvSpPr>
        <p:spPr>
          <a:xfrm>
            <a:off x="457200" y="1326421"/>
            <a:ext cx="6565392" cy="3817030"/>
          </a:xfrm>
        </p:spPr>
        <p:txBody>
          <a:bodyPr/>
          <a:lstStyle/>
          <a:p>
            <a:pPr>
              <a:buFont typeface="Courier New" panose="02070309020205020404" pitchFamily="49" charset="0"/>
              <a:buChar char="o"/>
            </a:pPr>
            <a:r>
              <a:rPr lang="en-GB" sz="1800" dirty="0">
                <a:latin typeface="Times New Roman" panose="02020603050405020304" pitchFamily="18" charset="0"/>
                <a:cs typeface="Times New Roman" panose="02020603050405020304" pitchFamily="18" charset="0"/>
              </a:rPr>
              <a:t>In this project, we developed a machine learning model that accurately classifies yoga hand mudras using Mediapipe for hand landmark detection and a Random Forest classifier. </a:t>
            </a:r>
          </a:p>
          <a:p>
            <a:pPr>
              <a:buFont typeface="Courier New" panose="02070309020205020404" pitchFamily="49" charset="0"/>
              <a:buChar char="o"/>
            </a:pPr>
            <a:r>
              <a:rPr lang="en-GB" sz="1800" dirty="0">
                <a:latin typeface="Times New Roman" panose="02020603050405020304" pitchFamily="18" charset="0"/>
                <a:cs typeface="Times New Roman" panose="02020603050405020304" pitchFamily="18" charset="0"/>
              </a:rPr>
              <a:t>The model performed well across key metrics, proving effective in recognizing various mudras. </a:t>
            </a:r>
          </a:p>
          <a:p>
            <a:pPr>
              <a:buFont typeface="Courier New" panose="02070309020205020404" pitchFamily="49" charset="0"/>
              <a:buChar char="o"/>
            </a:pPr>
            <a:r>
              <a:rPr lang="en-GB" sz="1800" dirty="0">
                <a:latin typeface="Times New Roman" panose="02020603050405020304" pitchFamily="18" charset="0"/>
                <a:cs typeface="Times New Roman" panose="02020603050405020304" pitchFamily="18" charset="0"/>
              </a:rPr>
              <a:t>This system is a valuable tool for digital yoga instruction and cultural preservation, demonstrating how traditional practices can be enhanced through modern machine learning techniques.</a:t>
            </a:r>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Tree>
    <p:extLst>
      <p:ext uri="{BB962C8B-B14F-4D97-AF65-F5344CB8AC3E}">
        <p14:creationId xmlns:p14="http://schemas.microsoft.com/office/powerpoint/2010/main" val="377905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sz="4400" dirty="0"/>
              <a:t>Future Work</a:t>
            </a:r>
            <a:endParaRPr lang="en-IN" sz="4400" dirty="0"/>
          </a:p>
        </p:txBody>
      </p:sp>
      <p:sp>
        <p:nvSpPr>
          <p:cNvPr id="3" name="Text Placeholder 2">
            <a:extLst>
              <a:ext uri="{FF2B5EF4-FFF2-40B4-BE49-F238E27FC236}">
                <a16:creationId xmlns:a16="http://schemas.microsoft.com/office/drawing/2014/main" id="{4FFA4154-3D46-2DA2-559A-DDEEFA6B8983}"/>
              </a:ext>
            </a:extLst>
          </p:cNvPr>
          <p:cNvSpPr>
            <a:spLocks noGrp="1"/>
          </p:cNvSpPr>
          <p:nvPr>
            <p:ph type="body" idx="1"/>
          </p:nvPr>
        </p:nvSpPr>
        <p:spPr>
          <a:xfrm>
            <a:off x="457200" y="1326421"/>
            <a:ext cx="6565392" cy="3233387"/>
          </a:xfrm>
        </p:spPr>
        <p:txBody>
          <a:bodyPr/>
          <a:lstStyle/>
          <a:p>
            <a:pPr>
              <a:buFont typeface="Courier New" panose="02070309020205020404" pitchFamily="49" charset="0"/>
              <a:buChar char="o"/>
            </a:pPr>
            <a:r>
              <a:rPr lang="en-GB" sz="1800" dirty="0">
                <a:latin typeface="Times New Roman" panose="02020603050405020304" pitchFamily="18" charset="0"/>
                <a:cs typeface="Times New Roman" panose="02020603050405020304" pitchFamily="18" charset="0"/>
              </a:rPr>
              <a:t>Expand Dataset: Collect more diverse data to improve model robustness.</a:t>
            </a:r>
          </a:p>
          <a:p>
            <a:pPr>
              <a:buFont typeface="Courier New" panose="02070309020205020404" pitchFamily="49" charset="0"/>
              <a:buChar char="o"/>
            </a:pPr>
            <a:r>
              <a:rPr lang="en-GB" sz="1800" dirty="0">
                <a:latin typeface="Times New Roman" panose="02020603050405020304" pitchFamily="18" charset="0"/>
                <a:cs typeface="Times New Roman" panose="02020603050405020304" pitchFamily="18" charset="0"/>
              </a:rPr>
              <a:t>Enhance Model: Explore CNNs for better accuracy in distinguishing mudras.</a:t>
            </a:r>
          </a:p>
          <a:p>
            <a:pPr>
              <a:buFont typeface="Courier New" panose="02070309020205020404" pitchFamily="49" charset="0"/>
              <a:buChar char="o"/>
            </a:pPr>
            <a:r>
              <a:rPr lang="en-GB" sz="1800" dirty="0">
                <a:latin typeface="Times New Roman" panose="02020603050405020304" pitchFamily="18" charset="0"/>
                <a:cs typeface="Times New Roman" panose="02020603050405020304" pitchFamily="18" charset="0"/>
              </a:rPr>
              <a:t>Implement Real-Time: Optimize for real-time feedback during yoga practice.</a:t>
            </a:r>
          </a:p>
          <a:p>
            <a:pPr>
              <a:buFont typeface="Courier New" panose="02070309020205020404" pitchFamily="49" charset="0"/>
              <a:buChar char="o"/>
            </a:pPr>
            <a:r>
              <a:rPr lang="en-GB" sz="1800" dirty="0">
                <a:latin typeface="Times New Roman" panose="02020603050405020304" pitchFamily="18" charset="0"/>
                <a:cs typeface="Times New Roman" panose="02020603050405020304" pitchFamily="18" charset="0"/>
              </a:rPr>
              <a:t>Add Features: Include a user friendly interface, voice guidance, and personalization.</a:t>
            </a:r>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Tree>
    <p:extLst>
      <p:ext uri="{BB962C8B-B14F-4D97-AF65-F5344CB8AC3E}">
        <p14:creationId xmlns:p14="http://schemas.microsoft.com/office/powerpoint/2010/main" val="25400251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sz="4400" dirty="0"/>
              <a:t>Reference</a:t>
            </a:r>
            <a:endParaRPr lang="en-IN" sz="4400" dirty="0"/>
          </a:p>
        </p:txBody>
      </p:sp>
      <p:sp>
        <p:nvSpPr>
          <p:cNvPr id="3" name="Text Placeholder 2">
            <a:extLst>
              <a:ext uri="{FF2B5EF4-FFF2-40B4-BE49-F238E27FC236}">
                <a16:creationId xmlns:a16="http://schemas.microsoft.com/office/drawing/2014/main" id="{4FFA4154-3D46-2DA2-559A-DDEEFA6B8983}"/>
              </a:ext>
            </a:extLst>
          </p:cNvPr>
          <p:cNvSpPr>
            <a:spLocks noGrp="1"/>
          </p:cNvSpPr>
          <p:nvPr>
            <p:ph type="body" idx="1"/>
          </p:nvPr>
        </p:nvSpPr>
        <p:spPr>
          <a:xfrm>
            <a:off x="457200" y="1326421"/>
            <a:ext cx="6565392" cy="3233387"/>
          </a:xfrm>
        </p:spPr>
        <p:txBody>
          <a:bodyPr/>
          <a:lstStyle/>
          <a:p>
            <a:pPr algn="just"/>
            <a:r>
              <a:rPr lang="en-IN" sz="1050" dirty="0">
                <a:latin typeface="Times New Roman" pitchFamily="18" charset="0"/>
                <a:cs typeface="Times New Roman" pitchFamily="18" charset="0"/>
              </a:rPr>
              <a:t>S. Abarna1, V. Rathikarani2, P. Dhanalakshmi “</a:t>
            </a:r>
            <a:r>
              <a:rPr lang="en-US" sz="1050" dirty="0">
                <a:latin typeface="Times New Roman" pitchFamily="18" charset="0"/>
                <a:cs typeface="Times New Roman" pitchFamily="18" charset="0"/>
              </a:rPr>
              <a:t>Classification of Yoga Hand Mudras using SIFT and  SURF Features ” International Research Journal of Engineering Science, Technology and Innovation Vol. 8(5) pp. 1-6, October, 2022  Available online </a:t>
            </a:r>
            <a:r>
              <a:rPr lang="en-US" sz="1050" dirty="0">
                <a:latin typeface="Times New Roman" pitchFamily="18" charset="0"/>
                <a:cs typeface="Times New Roman" pitchFamily="18" charset="0"/>
                <a:hlinkClick r:id="rId2"/>
              </a:rPr>
              <a:t>http://www.interesjournals.org/IRJESTI</a:t>
            </a:r>
            <a:endParaRPr lang="en-US" sz="1050" dirty="0">
              <a:latin typeface="Times New Roman" pitchFamily="18" charset="0"/>
              <a:cs typeface="Times New Roman" pitchFamily="18" charset="0"/>
            </a:endParaRPr>
          </a:p>
          <a:p>
            <a:pPr algn="just"/>
            <a:r>
              <a:rPr lang="en-IN" sz="1050" dirty="0">
                <a:latin typeface="Times New Roman" pitchFamily="18" charset="0"/>
                <a:cs typeface="Times New Roman" pitchFamily="18" charset="0"/>
              </a:rPr>
              <a:t>Pallavi </a:t>
            </a:r>
            <a:r>
              <a:rPr lang="en-IN" sz="1050" dirty="0" err="1">
                <a:latin typeface="Times New Roman" pitchFamily="18" charset="0"/>
                <a:cs typeface="Times New Roman" pitchFamily="18" charset="0"/>
              </a:rPr>
              <a:t>Malavath</a:t>
            </a:r>
            <a:r>
              <a:rPr lang="en-IN" sz="1050" dirty="0">
                <a:latin typeface="Times New Roman" pitchFamily="18" charset="0"/>
                <a:cs typeface="Times New Roman" pitchFamily="18" charset="0"/>
              </a:rPr>
              <a:t>, </a:t>
            </a:r>
            <a:r>
              <a:rPr lang="en-IN" sz="1050" dirty="0" err="1">
                <a:latin typeface="Times New Roman" pitchFamily="18" charset="0"/>
                <a:cs typeface="Times New Roman" pitchFamily="18" charset="0"/>
              </a:rPr>
              <a:t>Nagaraju</a:t>
            </a:r>
            <a:r>
              <a:rPr lang="en-IN" sz="1050" dirty="0">
                <a:latin typeface="Times New Roman" pitchFamily="18" charset="0"/>
                <a:cs typeface="Times New Roman" pitchFamily="18" charset="0"/>
              </a:rPr>
              <a:t> </a:t>
            </a:r>
            <a:r>
              <a:rPr lang="en-IN" sz="1050" dirty="0" err="1">
                <a:latin typeface="Times New Roman" pitchFamily="18" charset="0"/>
                <a:cs typeface="Times New Roman" pitchFamily="18" charset="0"/>
              </a:rPr>
              <a:t>Devarakonda</a:t>
            </a:r>
            <a:r>
              <a:rPr lang="en-IN" sz="1050" dirty="0">
                <a:latin typeface="Times New Roman" pitchFamily="18" charset="0"/>
                <a:cs typeface="Times New Roman" pitchFamily="18" charset="0"/>
              </a:rPr>
              <a:t> “</a:t>
            </a:r>
            <a:r>
              <a:rPr lang="en-US" sz="1050" dirty="0" err="1">
                <a:latin typeface="Times New Roman" pitchFamily="18" charset="0"/>
                <a:cs typeface="Times New Roman" pitchFamily="18" charset="0"/>
              </a:rPr>
              <a:t>Natya</a:t>
            </a:r>
            <a:r>
              <a:rPr lang="en-US" sz="1050" dirty="0">
                <a:latin typeface="Times New Roman" pitchFamily="18" charset="0"/>
                <a:cs typeface="Times New Roman" pitchFamily="18" charset="0"/>
              </a:rPr>
              <a:t> Shastra: Deep Learning for Automatic Classification of Hand Mudra in Indian Classical Dance Videos ” </a:t>
            </a:r>
            <a:r>
              <a:rPr lang="en-US" sz="1050" dirty="0">
                <a:latin typeface="Times New Roman" pitchFamily="18" charset="0"/>
                <a:cs typeface="Times New Roman" pitchFamily="18" charset="0"/>
                <a:hlinkClick r:id="rId3"/>
              </a:rPr>
              <a:t>https://doi.org/10.18280/ria.370317</a:t>
            </a:r>
            <a:endParaRPr lang="en-US" sz="1050" dirty="0">
              <a:latin typeface="Times New Roman" pitchFamily="18" charset="0"/>
              <a:cs typeface="Times New Roman" pitchFamily="18" charset="0"/>
            </a:endParaRPr>
          </a:p>
          <a:p>
            <a:pPr algn="just"/>
            <a:r>
              <a:rPr lang="en-US" sz="1050" dirty="0">
                <a:latin typeface="Times New Roman" pitchFamily="18" charset="0"/>
                <a:cs typeface="Times New Roman" pitchFamily="18" charset="0"/>
              </a:rPr>
              <a:t>Indriani1 Moh.Harris1 Ali </a:t>
            </a:r>
            <a:r>
              <a:rPr lang="en-US" sz="1050" dirty="0" err="1">
                <a:latin typeface="Times New Roman" pitchFamily="18" charset="0"/>
                <a:cs typeface="Times New Roman" pitchFamily="18" charset="0"/>
              </a:rPr>
              <a:t>Suryaperdana</a:t>
            </a:r>
            <a:r>
              <a:rPr lang="en-US" sz="1050" dirty="0">
                <a:latin typeface="Times New Roman" pitchFamily="18" charset="0"/>
                <a:cs typeface="Times New Roman" pitchFamily="18" charset="0"/>
              </a:rPr>
              <a:t> Applying “Hand Gesture Recognition for User Guide Application Using MediaPipe” Department of Informatics Engineering, STMIK AMIKBANDUNG, Bandung, Indonesia.   </a:t>
            </a:r>
          </a:p>
          <a:p>
            <a:pPr algn="just"/>
            <a:r>
              <a:rPr lang="en-US" sz="1050" dirty="0">
                <a:latin typeface="Times New Roman" pitchFamily="18" charset="0"/>
                <a:cs typeface="Times New Roman" pitchFamily="18" charset="0"/>
              </a:rPr>
              <a:t> LAVANYA VAISHNAVI D. A., ANIL KUMAR C., HARISH S., DIVYA </a:t>
            </a:r>
            <a:r>
              <a:rPr lang="en-US" sz="1050" dirty="0" err="1">
                <a:latin typeface="Times New Roman" pitchFamily="18" charset="0"/>
                <a:cs typeface="Times New Roman" pitchFamily="18" charset="0"/>
              </a:rPr>
              <a:t>M.Lb</a:t>
            </a:r>
            <a:r>
              <a:rPr lang="en-US" sz="1050" dirty="0">
                <a:latin typeface="Times New Roman" pitchFamily="18" charset="0"/>
                <a:cs typeface="Times New Roman" pitchFamily="18" charset="0"/>
              </a:rPr>
              <a:t> “MediaPipe to </a:t>
            </a:r>
            <a:r>
              <a:rPr lang="en-US" sz="1050" dirty="0" err="1">
                <a:latin typeface="Times New Roman" pitchFamily="18" charset="0"/>
                <a:cs typeface="Times New Roman" pitchFamily="18" charset="0"/>
              </a:rPr>
              <a:t>Recognise</a:t>
            </a:r>
            <a:r>
              <a:rPr lang="en-US" sz="1050" dirty="0">
                <a:latin typeface="Times New Roman" pitchFamily="18" charset="0"/>
                <a:cs typeface="Times New Roman" pitchFamily="18" charset="0"/>
              </a:rPr>
              <a:t> the Hand Gestures” WSEAS TRANSACTIONS on SIGNAL PROCESSING DOI: https://doi.org/10.37394/232014.2022.18.19 </a:t>
            </a:r>
          </a:p>
          <a:p>
            <a:pPr algn="just"/>
            <a:r>
              <a:rPr lang="en-US" sz="1050" dirty="0">
                <a:latin typeface="Times New Roman" pitchFamily="18" charset="0"/>
                <a:cs typeface="Times New Roman" pitchFamily="18" charset="0"/>
              </a:rPr>
              <a:t>K.V.V. </a:t>
            </a:r>
            <a:r>
              <a:rPr lang="en-US" sz="1050">
                <a:latin typeface="Times New Roman" pitchFamily="18" charset="0"/>
                <a:cs typeface="Times New Roman" pitchFamily="18" charset="0"/>
              </a:rPr>
              <a:t>Kumar1 P</a:t>
            </a:r>
            <a:r>
              <a:rPr lang="en-US" sz="1050" dirty="0">
                <a:latin typeface="Times New Roman" pitchFamily="18" charset="0"/>
                <a:cs typeface="Times New Roman" pitchFamily="18" charset="0"/>
              </a:rPr>
              <a:t>.V.V. Kishore “</a:t>
            </a:r>
            <a:r>
              <a:rPr lang="en-US" sz="1050" dirty="0" err="1">
                <a:latin typeface="Times New Roman" pitchFamily="18" charset="0"/>
                <a:cs typeface="Times New Roman" pitchFamily="18" charset="0"/>
              </a:rPr>
              <a:t>IndianClassical</a:t>
            </a:r>
            <a:r>
              <a:rPr lang="en-US" sz="1050" dirty="0">
                <a:latin typeface="Times New Roman" pitchFamily="18" charset="0"/>
                <a:cs typeface="Times New Roman" pitchFamily="18" charset="0"/>
              </a:rPr>
              <a:t> Dance Mudra Classification Using HOG”                              Features and SVM Classifier International Journal of Electrical and Computer Engineering (IJECE) Vol. 7, No. 5, October 2017, pp. 2537~2546.</a:t>
            </a:r>
          </a:p>
          <a:p>
            <a:pPr algn="just">
              <a:buFont typeface="Courier New" panose="02070309020205020404" pitchFamily="49" charset="0"/>
              <a:buChar char="o"/>
            </a:pPr>
            <a:endParaRPr lang="en-GB" sz="105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Tree>
    <p:extLst>
      <p:ext uri="{BB962C8B-B14F-4D97-AF65-F5344CB8AC3E}">
        <p14:creationId xmlns:p14="http://schemas.microsoft.com/office/powerpoint/2010/main" val="4260874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80" name="Google Shape;80;p16"/>
          <p:cNvSpPr txBox="1">
            <a:spLocks noGrp="1"/>
          </p:cNvSpPr>
          <p:nvPr>
            <p:ph type="subTitle" idx="4294967295"/>
          </p:nvPr>
        </p:nvSpPr>
        <p:spPr>
          <a:xfrm>
            <a:off x="100584" y="773572"/>
            <a:ext cx="3715512" cy="1798178"/>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3600" b="1" dirty="0"/>
              <a:t>Presented By:</a:t>
            </a:r>
            <a:endParaRPr sz="3600" b="1" dirty="0"/>
          </a:p>
          <a:p>
            <a:pPr marL="0" lvl="0" indent="0" algn="l" rtl="0">
              <a:spcBef>
                <a:spcPts val="600"/>
              </a:spcBef>
              <a:spcAft>
                <a:spcPts val="0"/>
              </a:spcAft>
              <a:buClr>
                <a:schemeClr val="dk1"/>
              </a:buClr>
              <a:buSzPts val="1100"/>
              <a:buFont typeface="Arial"/>
              <a:buNone/>
            </a:pPr>
            <a:r>
              <a:rPr lang="en" sz="1400" dirty="0">
                <a:latin typeface="Times New Roman" panose="02020603050405020304" pitchFamily="18" charset="0"/>
                <a:cs typeface="Times New Roman" panose="02020603050405020304" pitchFamily="18" charset="0"/>
              </a:rPr>
              <a:t>Anusha H M</a:t>
            </a:r>
          </a:p>
          <a:p>
            <a:pPr marL="0" lvl="0" indent="0" algn="l" rtl="0">
              <a:spcBef>
                <a:spcPts val="600"/>
              </a:spcBef>
              <a:spcAft>
                <a:spcPts val="0"/>
              </a:spcAft>
              <a:buClr>
                <a:schemeClr val="dk1"/>
              </a:buClr>
              <a:buSzPts val="1100"/>
              <a:buFont typeface="Arial"/>
              <a:buNone/>
            </a:pPr>
            <a:r>
              <a:rPr lang="en" sz="1400" dirty="0">
                <a:latin typeface="Times New Roman" panose="02020603050405020304" pitchFamily="18" charset="0"/>
                <a:cs typeface="Times New Roman" panose="02020603050405020304" pitchFamily="18" charset="0"/>
              </a:rPr>
              <a:t>I</a:t>
            </a:r>
            <a:r>
              <a:rPr lang="en-IN" sz="1400" dirty="0">
                <a:latin typeface="Times New Roman" panose="02020603050405020304" pitchFamily="18" charset="0"/>
                <a:cs typeface="Times New Roman" panose="02020603050405020304" pitchFamily="18" charset="0"/>
              </a:rPr>
              <a:t>I </a:t>
            </a:r>
            <a:r>
              <a:rPr lang="en" sz="1400" dirty="0">
                <a:latin typeface="Times New Roman" panose="02020603050405020304" pitchFamily="18" charset="0"/>
                <a:cs typeface="Times New Roman" panose="02020603050405020304" pitchFamily="18" charset="0"/>
              </a:rPr>
              <a:t>nd MCA</a:t>
            </a:r>
          </a:p>
          <a:p>
            <a:pPr marL="0" lvl="0" indent="0" algn="l" rtl="0">
              <a:spcBef>
                <a:spcPts val="600"/>
              </a:spcBef>
              <a:spcAft>
                <a:spcPts val="0"/>
              </a:spcAft>
              <a:buClr>
                <a:schemeClr val="dk1"/>
              </a:buClr>
              <a:buSzPts val="1100"/>
              <a:buFont typeface="Arial"/>
              <a:buNone/>
            </a:pPr>
            <a:r>
              <a:rPr lang="en" sz="1400" dirty="0">
                <a:latin typeface="Times New Roman" panose="02020603050405020304" pitchFamily="18" charset="0"/>
                <a:cs typeface="Times New Roman" panose="02020603050405020304" pitchFamily="18" charset="0"/>
              </a:rPr>
              <a:t>(P01ZZ22S126053)</a:t>
            </a:r>
          </a:p>
          <a:p>
            <a:pPr marL="0" lvl="0" indent="0" algn="l" rtl="0">
              <a:spcBef>
                <a:spcPts val="600"/>
              </a:spcBef>
              <a:spcAft>
                <a:spcPts val="0"/>
              </a:spcAft>
              <a:buClr>
                <a:schemeClr val="dk1"/>
              </a:buClr>
              <a:buSzPts val="1100"/>
              <a:buFont typeface="Arial"/>
              <a:buNone/>
            </a:pPr>
            <a:r>
              <a:rPr lang="en" sz="1400" dirty="0">
                <a:latin typeface="Times New Roman" panose="02020603050405020304" pitchFamily="18" charset="0"/>
                <a:cs typeface="Times New Roman" panose="02020603050405020304" pitchFamily="18" charset="0"/>
              </a:rPr>
              <a:t>DoS in Computer Science, MGM</a:t>
            </a:r>
            <a:endParaRPr sz="1400" dirty="0">
              <a:latin typeface="Times New Roman" panose="02020603050405020304" pitchFamily="18" charset="0"/>
              <a:cs typeface="Times New Roman" panose="02020603050405020304" pitchFamily="18" charset="0"/>
            </a:endParaRPr>
          </a:p>
        </p:txBody>
      </p:sp>
      <p:sp>
        <p:nvSpPr>
          <p:cNvPr id="81" name="Google Shape;81;p1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5" name="Google Shape;80;p16">
            <a:extLst>
              <a:ext uri="{FF2B5EF4-FFF2-40B4-BE49-F238E27FC236}">
                <a16:creationId xmlns:a16="http://schemas.microsoft.com/office/drawing/2014/main" id="{18BE9774-E62B-813F-D2A8-3C9611C13878}"/>
              </a:ext>
            </a:extLst>
          </p:cNvPr>
          <p:cNvSpPr txBox="1">
            <a:spLocks/>
          </p:cNvSpPr>
          <p:nvPr/>
        </p:nvSpPr>
        <p:spPr>
          <a:xfrm>
            <a:off x="1958340" y="2754873"/>
            <a:ext cx="4759452" cy="199497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68300" algn="l" rtl="0">
              <a:lnSpc>
                <a:spcPct val="115000"/>
              </a:lnSpc>
              <a:spcBef>
                <a:spcPts val="600"/>
              </a:spcBef>
              <a:spcAft>
                <a:spcPts val="0"/>
              </a:spcAft>
              <a:buClr>
                <a:schemeClr val="dk2"/>
              </a:buClr>
              <a:buSzPts val="2200"/>
              <a:buFont typeface="Muli"/>
              <a:buChar char="●"/>
              <a:defRPr sz="2200" b="0" i="0" u="none" strike="noStrike" cap="none">
                <a:solidFill>
                  <a:schemeClr val="dk1"/>
                </a:solidFill>
                <a:latin typeface="Muli"/>
                <a:ea typeface="Muli"/>
                <a:cs typeface="Muli"/>
                <a:sym typeface="Muli"/>
              </a:defRPr>
            </a:lvl1pPr>
            <a:lvl2pPr marL="914400" marR="0" lvl="1" indent="-368300" algn="l" rtl="0">
              <a:lnSpc>
                <a:spcPct val="115000"/>
              </a:lnSpc>
              <a:spcBef>
                <a:spcPts val="0"/>
              </a:spcBef>
              <a:spcAft>
                <a:spcPts val="0"/>
              </a:spcAft>
              <a:buClr>
                <a:schemeClr val="accent5"/>
              </a:buClr>
              <a:buSzPts val="2200"/>
              <a:buFont typeface="Muli"/>
              <a:buChar char="○"/>
              <a:defRPr sz="2200" b="0" i="0" u="none" strike="noStrike" cap="none">
                <a:solidFill>
                  <a:schemeClr val="dk1"/>
                </a:solidFill>
                <a:latin typeface="Muli"/>
                <a:ea typeface="Muli"/>
                <a:cs typeface="Muli"/>
                <a:sym typeface="Muli"/>
              </a:defRPr>
            </a:lvl2pPr>
            <a:lvl3pPr marL="1371600" marR="0" lvl="2" indent="-368300" algn="l" rtl="0">
              <a:lnSpc>
                <a:spcPct val="115000"/>
              </a:lnSpc>
              <a:spcBef>
                <a:spcPts val="0"/>
              </a:spcBef>
              <a:spcAft>
                <a:spcPts val="0"/>
              </a:spcAft>
              <a:buClr>
                <a:schemeClr val="accent4"/>
              </a:buClr>
              <a:buSzPts val="2200"/>
              <a:buFont typeface="Muli"/>
              <a:buChar char="■"/>
              <a:defRPr sz="2200" b="0" i="0" u="none" strike="noStrike" cap="none">
                <a:solidFill>
                  <a:schemeClr val="dk1"/>
                </a:solidFill>
                <a:latin typeface="Muli"/>
                <a:ea typeface="Muli"/>
                <a:cs typeface="Muli"/>
                <a:sym typeface="Muli"/>
              </a:defRPr>
            </a:lvl3pPr>
            <a:lvl4pPr marL="1828800" marR="0" lvl="3" indent="-368300" algn="l" rtl="0">
              <a:lnSpc>
                <a:spcPct val="115000"/>
              </a:lnSpc>
              <a:spcBef>
                <a:spcPts val="0"/>
              </a:spcBef>
              <a:spcAft>
                <a:spcPts val="0"/>
              </a:spcAft>
              <a:buClr>
                <a:schemeClr val="dk1"/>
              </a:buClr>
              <a:buSzPts val="2200"/>
              <a:buFont typeface="Muli"/>
              <a:buChar char="●"/>
              <a:defRPr sz="2200" b="0" i="0" u="none" strike="noStrike" cap="none">
                <a:solidFill>
                  <a:schemeClr val="dk1"/>
                </a:solidFill>
                <a:latin typeface="Muli"/>
                <a:ea typeface="Muli"/>
                <a:cs typeface="Muli"/>
                <a:sym typeface="Muli"/>
              </a:defRPr>
            </a:lvl4pPr>
            <a:lvl5pPr marL="2286000" marR="0" lvl="4" indent="-368300" algn="l" rtl="0">
              <a:lnSpc>
                <a:spcPct val="115000"/>
              </a:lnSpc>
              <a:spcBef>
                <a:spcPts val="0"/>
              </a:spcBef>
              <a:spcAft>
                <a:spcPts val="0"/>
              </a:spcAft>
              <a:buClr>
                <a:schemeClr val="dk1"/>
              </a:buClr>
              <a:buSzPts val="2200"/>
              <a:buFont typeface="Muli"/>
              <a:buChar char="○"/>
              <a:defRPr sz="2200" b="0" i="0" u="none" strike="noStrike" cap="none">
                <a:solidFill>
                  <a:schemeClr val="dk1"/>
                </a:solidFill>
                <a:latin typeface="Muli"/>
                <a:ea typeface="Muli"/>
                <a:cs typeface="Muli"/>
                <a:sym typeface="Muli"/>
              </a:defRPr>
            </a:lvl5pPr>
            <a:lvl6pPr marL="2743200" marR="0" lvl="5" indent="-368300" algn="l" rtl="0">
              <a:lnSpc>
                <a:spcPct val="115000"/>
              </a:lnSpc>
              <a:spcBef>
                <a:spcPts val="0"/>
              </a:spcBef>
              <a:spcAft>
                <a:spcPts val="0"/>
              </a:spcAft>
              <a:buClr>
                <a:schemeClr val="dk1"/>
              </a:buClr>
              <a:buSzPts val="2200"/>
              <a:buFont typeface="Muli"/>
              <a:buChar char="■"/>
              <a:defRPr sz="2200" b="0" i="0" u="none" strike="noStrike" cap="none">
                <a:solidFill>
                  <a:schemeClr val="dk1"/>
                </a:solidFill>
                <a:latin typeface="Muli"/>
                <a:ea typeface="Muli"/>
                <a:cs typeface="Muli"/>
                <a:sym typeface="Muli"/>
              </a:defRPr>
            </a:lvl6pPr>
            <a:lvl7pPr marL="3200400" marR="0" lvl="6" indent="-368300" algn="l" rtl="0">
              <a:lnSpc>
                <a:spcPct val="115000"/>
              </a:lnSpc>
              <a:spcBef>
                <a:spcPts val="0"/>
              </a:spcBef>
              <a:spcAft>
                <a:spcPts val="0"/>
              </a:spcAft>
              <a:buClr>
                <a:schemeClr val="dk1"/>
              </a:buClr>
              <a:buSzPts val="2200"/>
              <a:buFont typeface="Muli"/>
              <a:buChar char="●"/>
              <a:defRPr sz="2200" b="0" i="0" u="none" strike="noStrike" cap="none">
                <a:solidFill>
                  <a:schemeClr val="dk1"/>
                </a:solidFill>
                <a:latin typeface="Muli"/>
                <a:ea typeface="Muli"/>
                <a:cs typeface="Muli"/>
                <a:sym typeface="Muli"/>
              </a:defRPr>
            </a:lvl7pPr>
            <a:lvl8pPr marL="3657600" marR="0" lvl="7" indent="-368300" algn="l" rtl="0">
              <a:lnSpc>
                <a:spcPct val="115000"/>
              </a:lnSpc>
              <a:spcBef>
                <a:spcPts val="0"/>
              </a:spcBef>
              <a:spcAft>
                <a:spcPts val="0"/>
              </a:spcAft>
              <a:buClr>
                <a:schemeClr val="dk1"/>
              </a:buClr>
              <a:buSzPts val="2200"/>
              <a:buFont typeface="Muli"/>
              <a:buChar char="○"/>
              <a:defRPr sz="2200" b="0" i="0" u="none" strike="noStrike" cap="none">
                <a:solidFill>
                  <a:schemeClr val="dk1"/>
                </a:solidFill>
                <a:latin typeface="Muli"/>
                <a:ea typeface="Muli"/>
                <a:cs typeface="Muli"/>
                <a:sym typeface="Muli"/>
              </a:defRPr>
            </a:lvl8pPr>
            <a:lvl9pPr marL="4114800" marR="0" lvl="8" indent="-368300" algn="l" rtl="0">
              <a:lnSpc>
                <a:spcPct val="115000"/>
              </a:lnSpc>
              <a:spcBef>
                <a:spcPts val="0"/>
              </a:spcBef>
              <a:spcAft>
                <a:spcPts val="0"/>
              </a:spcAft>
              <a:buClr>
                <a:schemeClr val="dk1"/>
              </a:buClr>
              <a:buSzPts val="2200"/>
              <a:buFont typeface="Muli"/>
              <a:buChar char="■"/>
              <a:defRPr sz="2200" b="0" i="0" u="none" strike="noStrike" cap="none">
                <a:solidFill>
                  <a:schemeClr val="dk1"/>
                </a:solidFill>
                <a:latin typeface="Muli"/>
                <a:ea typeface="Muli"/>
                <a:cs typeface="Muli"/>
                <a:sym typeface="Muli"/>
              </a:defRPr>
            </a:lvl9pPr>
          </a:lstStyle>
          <a:p>
            <a:pPr marL="0" indent="0">
              <a:buFont typeface="Muli"/>
              <a:buNone/>
            </a:pPr>
            <a:r>
              <a:rPr lang="en-GB" sz="3600" b="1" dirty="0"/>
              <a:t>Under the guidance of:</a:t>
            </a:r>
          </a:p>
          <a:p>
            <a:pPr marL="0" indent="0">
              <a:buClr>
                <a:schemeClr val="dk1"/>
              </a:buClr>
              <a:buSzPts val="1100"/>
              <a:buFont typeface="Arial"/>
              <a:buNone/>
            </a:pPr>
            <a:r>
              <a:rPr lang="en-GB" sz="1400" dirty="0">
                <a:latin typeface="Times New Roman" panose="02020603050405020304" pitchFamily="18" charset="0"/>
                <a:cs typeface="Times New Roman" panose="02020603050405020304" pitchFamily="18" charset="0"/>
              </a:rPr>
              <a:t>Meghana J H</a:t>
            </a:r>
          </a:p>
          <a:p>
            <a:pPr marL="0" indent="0">
              <a:buClr>
                <a:schemeClr val="dk1"/>
              </a:buClr>
              <a:buSzPts val="1100"/>
              <a:buFont typeface="Arial"/>
              <a:buNone/>
            </a:pPr>
            <a:r>
              <a:rPr lang="en-GB" sz="1400" dirty="0">
                <a:latin typeface="Times New Roman" panose="02020603050405020304" pitchFamily="18" charset="0"/>
                <a:cs typeface="Times New Roman" panose="02020603050405020304" pitchFamily="18" charset="0"/>
              </a:rPr>
              <a:t>Guest Faculty,</a:t>
            </a:r>
          </a:p>
          <a:p>
            <a:pPr marL="0" indent="0">
              <a:buClr>
                <a:schemeClr val="dk1"/>
              </a:buClr>
              <a:buSzPts val="1100"/>
              <a:buFont typeface="Arial"/>
              <a:buNone/>
            </a:pPr>
            <a:r>
              <a:rPr lang="en-GB" sz="1400" dirty="0">
                <a:latin typeface="Times New Roman" panose="02020603050405020304" pitchFamily="18" charset="0"/>
                <a:cs typeface="Times New Roman" panose="02020603050405020304" pitchFamily="18" charset="0"/>
              </a:rPr>
              <a:t>DoS in Computer Science, MGM</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1421850" y="1935892"/>
            <a:ext cx="6300300" cy="857400"/>
          </a:xfrm>
        </p:spPr>
        <p:txBody>
          <a:bodyPr/>
          <a:lstStyle/>
          <a:p>
            <a:r>
              <a:rPr lang="en-GB" sz="4400" dirty="0"/>
              <a:t>Thank You…</a:t>
            </a:r>
            <a:endParaRPr lang="en-IN" sz="4400" dirty="0"/>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39890354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457200" y="739375"/>
            <a:ext cx="63003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sz="4400" dirty="0"/>
              <a:t>Contents:</a:t>
            </a:r>
            <a:endParaRPr sz="4400" dirty="0"/>
          </a:p>
        </p:txBody>
      </p:sp>
      <p:sp>
        <p:nvSpPr>
          <p:cNvPr id="99" name="Google Shape;99;p19"/>
          <p:cNvSpPr txBox="1">
            <a:spLocks noGrp="1"/>
          </p:cNvSpPr>
          <p:nvPr>
            <p:ph type="body" idx="1"/>
          </p:nvPr>
        </p:nvSpPr>
        <p:spPr>
          <a:xfrm>
            <a:off x="457200" y="1733548"/>
            <a:ext cx="5626608" cy="3016303"/>
          </a:xfrm>
          <a:prstGeom prst="rect">
            <a:avLst/>
          </a:prstGeom>
        </p:spPr>
        <p:txBody>
          <a:bodyPr spcFirstLastPara="1" wrap="square" lIns="0" tIns="0" rIns="0" bIns="0" anchor="t" anchorCtr="0">
            <a:noAutofit/>
          </a:bodyPr>
          <a:lstStyle/>
          <a:p>
            <a:r>
              <a:rPr lang="en-GB" sz="1800" dirty="0">
                <a:latin typeface="Times New Roman" panose="02020603050405020304" pitchFamily="18" charset="0"/>
                <a:cs typeface="Times New Roman" panose="02020603050405020304" pitchFamily="18" charset="0"/>
              </a:rPr>
              <a:t>Problem Statement</a:t>
            </a:r>
          </a:p>
          <a:p>
            <a:r>
              <a:rPr lang="en-GB" sz="1800" dirty="0">
                <a:latin typeface="Times New Roman" panose="02020603050405020304" pitchFamily="18" charset="0"/>
                <a:cs typeface="Times New Roman" panose="02020603050405020304" pitchFamily="18" charset="0"/>
              </a:rPr>
              <a:t>Introduction</a:t>
            </a:r>
          </a:p>
          <a:p>
            <a:r>
              <a:rPr lang="en-GB" sz="1800" dirty="0">
                <a:latin typeface="Times New Roman" panose="02020603050405020304" pitchFamily="18" charset="0"/>
                <a:cs typeface="Times New Roman" panose="02020603050405020304" pitchFamily="18" charset="0"/>
              </a:rPr>
              <a:t>Literature Survey</a:t>
            </a:r>
          </a:p>
          <a:p>
            <a:r>
              <a:rPr lang="en-GB" sz="1800" dirty="0">
                <a:latin typeface="Times New Roman" panose="02020603050405020304" pitchFamily="18" charset="0"/>
                <a:cs typeface="Times New Roman" panose="02020603050405020304" pitchFamily="18" charset="0"/>
              </a:rPr>
              <a:t>Dataset Collection</a:t>
            </a:r>
          </a:p>
          <a:p>
            <a:r>
              <a:rPr lang="en-GB" sz="1800" dirty="0">
                <a:latin typeface="Times New Roman" panose="02020603050405020304" pitchFamily="18" charset="0"/>
                <a:cs typeface="Times New Roman" panose="02020603050405020304" pitchFamily="18" charset="0"/>
              </a:rPr>
              <a:t>Proposed Methodology</a:t>
            </a:r>
          </a:p>
          <a:p>
            <a:r>
              <a:rPr lang="en-GB" sz="1800" dirty="0">
                <a:latin typeface="Times New Roman" panose="02020603050405020304" pitchFamily="18" charset="0"/>
                <a:cs typeface="Times New Roman" panose="02020603050405020304" pitchFamily="18" charset="0"/>
              </a:rPr>
              <a:t>Results</a:t>
            </a:r>
          </a:p>
          <a:p>
            <a:r>
              <a:rPr lang="en-GB" sz="1800" dirty="0">
                <a:latin typeface="Times New Roman" panose="02020603050405020304" pitchFamily="18" charset="0"/>
                <a:cs typeface="Times New Roman" panose="02020603050405020304" pitchFamily="18" charset="0"/>
              </a:rPr>
              <a:t>Conclusion and Future work</a:t>
            </a:r>
          </a:p>
          <a:p>
            <a:r>
              <a:rPr lang="en-GB" sz="1800" dirty="0">
                <a:latin typeface="Times New Roman" panose="02020603050405020304" pitchFamily="18" charset="0"/>
                <a:cs typeface="Times New Roman" panose="02020603050405020304" pitchFamily="18" charset="0"/>
              </a:rPr>
              <a:t>References</a:t>
            </a:r>
          </a:p>
          <a:p>
            <a:endParaRPr lang="en-GB" sz="1800" dirty="0">
              <a:latin typeface="Times New Roman" panose="02020603050405020304" pitchFamily="18" charset="0"/>
              <a:cs typeface="Times New Roman" panose="02020603050405020304" pitchFamily="18" charset="0"/>
            </a:endParaRPr>
          </a:p>
          <a:p>
            <a:endParaRPr lang="en-GB" sz="1800" dirty="0">
              <a:latin typeface="Times New Roman" panose="02020603050405020304" pitchFamily="18" charset="0"/>
              <a:cs typeface="Times New Roman" panose="02020603050405020304" pitchFamily="18" charset="0"/>
            </a:endParaRPr>
          </a:p>
        </p:txBody>
      </p:sp>
      <p:sp>
        <p:nvSpPr>
          <p:cNvPr id="100" name="Google Shape;100;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457200" y="739375"/>
            <a:ext cx="63003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sz="4400" dirty="0"/>
              <a:t>Problem Statement</a:t>
            </a:r>
            <a:endParaRPr sz="4400" dirty="0"/>
          </a:p>
        </p:txBody>
      </p:sp>
      <p:sp>
        <p:nvSpPr>
          <p:cNvPr id="99" name="Google Shape;99;p19"/>
          <p:cNvSpPr txBox="1">
            <a:spLocks noGrp="1"/>
          </p:cNvSpPr>
          <p:nvPr>
            <p:ph type="body" idx="1"/>
          </p:nvPr>
        </p:nvSpPr>
        <p:spPr>
          <a:xfrm>
            <a:off x="457200" y="1733548"/>
            <a:ext cx="5626608" cy="3016303"/>
          </a:xfrm>
          <a:prstGeom prst="rect">
            <a:avLst/>
          </a:prstGeom>
        </p:spPr>
        <p:txBody>
          <a:bodyPr spcFirstLastPara="1" wrap="square" lIns="0" tIns="0" rIns="0" bIns="0" anchor="t" anchorCtr="0">
            <a:noAutofit/>
          </a:bodyPr>
          <a:lstStyle/>
          <a:p>
            <a:r>
              <a:rPr lang="en-GB" sz="1800" dirty="0">
                <a:latin typeface="Times New Roman" panose="02020603050405020304" pitchFamily="18" charset="0"/>
                <a:cs typeface="Times New Roman" panose="02020603050405020304" pitchFamily="18" charset="0"/>
              </a:rPr>
              <a:t>The goal is to create a machine learning model that can accurately identify different yoga hand mudras in images.</a:t>
            </a:r>
          </a:p>
          <a:p>
            <a:r>
              <a:rPr lang="en-GB" sz="1800" dirty="0">
                <a:latin typeface="Times New Roman" panose="02020603050405020304" pitchFamily="18" charset="0"/>
                <a:cs typeface="Times New Roman" panose="02020603050405020304" pitchFamily="18" charset="0"/>
              </a:rPr>
              <a:t> Yoga hand mudras are specific hand gestures used in yoga, and correctly recognizing them is important for applications like digital yoga teaching and automated feedback.</a:t>
            </a:r>
          </a:p>
        </p:txBody>
      </p:sp>
      <p:sp>
        <p:nvSpPr>
          <p:cNvPr id="100" name="Google Shape;100;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3886541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457200" y="739375"/>
            <a:ext cx="63003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sz="4400" dirty="0"/>
              <a:t>Introduction</a:t>
            </a:r>
            <a:endParaRPr sz="4400" dirty="0"/>
          </a:p>
        </p:txBody>
      </p:sp>
      <p:sp>
        <p:nvSpPr>
          <p:cNvPr id="99" name="Google Shape;99;p19"/>
          <p:cNvSpPr txBox="1">
            <a:spLocks noGrp="1"/>
          </p:cNvSpPr>
          <p:nvPr>
            <p:ph type="body" idx="1"/>
          </p:nvPr>
        </p:nvSpPr>
        <p:spPr>
          <a:xfrm>
            <a:off x="457200" y="1733549"/>
            <a:ext cx="5614416" cy="3016302"/>
          </a:xfrm>
          <a:prstGeom prst="rect">
            <a:avLst/>
          </a:prstGeom>
        </p:spPr>
        <p:txBody>
          <a:bodyPr spcFirstLastPara="1" wrap="square" lIns="0" tIns="0" rIns="0" bIns="0" anchor="t" anchorCtr="0">
            <a:noAutofit/>
          </a:bodyPr>
          <a:lstStyle/>
          <a:p>
            <a:r>
              <a:rPr lang="en-GB" sz="1800" dirty="0">
                <a:latin typeface="Times New Roman" panose="02020603050405020304" pitchFamily="18" charset="0"/>
                <a:cs typeface="Times New Roman" panose="02020603050405020304" pitchFamily="18" charset="0"/>
              </a:rPr>
              <a:t>Yoga hand mudras are essential gestures used in yoga for meditation and healing. The goal is to develop a machine learning model that can accurately identify these mudras from images. </a:t>
            </a:r>
          </a:p>
          <a:p>
            <a:r>
              <a:rPr lang="en-GB" sz="1800" dirty="0">
                <a:latin typeface="Times New Roman" panose="02020603050405020304" pitchFamily="18" charset="0"/>
                <a:cs typeface="Times New Roman" panose="02020603050405020304" pitchFamily="18" charset="0"/>
              </a:rPr>
              <a:t>Mediapipe is used to extract feature(</a:t>
            </a:r>
            <a:r>
              <a:rPr lang="en-GB" sz="1800" dirty="0" err="1">
                <a:latin typeface="Times New Roman" panose="02020603050405020304" pitchFamily="18" charset="0"/>
                <a:cs typeface="Times New Roman" panose="02020603050405020304" pitchFamily="18" charset="0"/>
              </a:rPr>
              <a:t>keypoints</a:t>
            </a:r>
            <a:r>
              <a:rPr lang="en-GB" sz="1800" dirty="0">
                <a:latin typeface="Times New Roman" panose="02020603050405020304" pitchFamily="18" charset="0"/>
                <a:cs typeface="Times New Roman" panose="02020603050405020304" pitchFamily="18" charset="0"/>
              </a:rPr>
              <a:t>) from the hand and the extracted </a:t>
            </a:r>
            <a:r>
              <a:rPr lang="en-GB" sz="1800" dirty="0" err="1">
                <a:latin typeface="Times New Roman" panose="02020603050405020304" pitchFamily="18" charset="0"/>
                <a:cs typeface="Times New Roman" panose="02020603050405020304" pitchFamily="18" charset="0"/>
              </a:rPr>
              <a:t>keypoints</a:t>
            </a:r>
            <a:r>
              <a:rPr lang="en-GB" sz="1800" dirty="0">
                <a:latin typeface="Times New Roman" panose="02020603050405020304" pitchFamily="18" charset="0"/>
                <a:cs typeface="Times New Roman" panose="02020603050405020304" pitchFamily="18" charset="0"/>
              </a:rPr>
              <a:t> are divide into training and testing and given for Random Forest classifier .</a:t>
            </a:r>
          </a:p>
        </p:txBody>
      </p:sp>
      <p:sp>
        <p:nvSpPr>
          <p:cNvPr id="100" name="Google Shape;100;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92758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438615" y="0"/>
            <a:ext cx="6177775" cy="753322"/>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sz="4400" dirty="0"/>
              <a:t>Literature Survey</a:t>
            </a:r>
            <a:endParaRPr sz="4400" dirty="0"/>
          </a:p>
        </p:txBody>
      </p:sp>
      <p:sp>
        <p:nvSpPr>
          <p:cNvPr id="74" name="Google Shape;74;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graphicFrame>
        <p:nvGraphicFramePr>
          <p:cNvPr id="6" name="Table 5">
            <a:extLst>
              <a:ext uri="{FF2B5EF4-FFF2-40B4-BE49-F238E27FC236}">
                <a16:creationId xmlns:a16="http://schemas.microsoft.com/office/drawing/2014/main" id="{A9B2809C-6BD2-199E-5F0A-BA3D070472DC}"/>
              </a:ext>
            </a:extLst>
          </p:cNvPr>
          <p:cNvGraphicFramePr>
            <a:graphicFrameLocks noGrp="1"/>
          </p:cNvGraphicFramePr>
          <p:nvPr>
            <p:extLst>
              <p:ext uri="{D42A27DB-BD31-4B8C-83A1-F6EECF244321}">
                <p14:modId xmlns:p14="http://schemas.microsoft.com/office/powerpoint/2010/main" val="1785294319"/>
              </p:ext>
            </p:extLst>
          </p:nvPr>
        </p:nvGraphicFramePr>
        <p:xfrm>
          <a:off x="114717" y="753322"/>
          <a:ext cx="8914567" cy="4394328"/>
        </p:xfrm>
        <a:graphic>
          <a:graphicData uri="http://schemas.openxmlformats.org/drawingml/2006/table">
            <a:tbl>
              <a:tblPr firstRow="1" bandRow="1">
                <a:tableStyleId>{7C19D22C-B41D-419E-8EE6-CB357360371A}</a:tableStyleId>
              </a:tblPr>
              <a:tblGrid>
                <a:gridCol w="1898233">
                  <a:extLst>
                    <a:ext uri="{9D8B030D-6E8A-4147-A177-3AD203B41FA5}">
                      <a16:colId xmlns:a16="http://schemas.microsoft.com/office/drawing/2014/main" val="3202695059"/>
                    </a:ext>
                  </a:extLst>
                </a:gridCol>
                <a:gridCol w="3141916">
                  <a:extLst>
                    <a:ext uri="{9D8B030D-6E8A-4147-A177-3AD203B41FA5}">
                      <a16:colId xmlns:a16="http://schemas.microsoft.com/office/drawing/2014/main" val="2650811528"/>
                    </a:ext>
                  </a:extLst>
                </a:gridCol>
                <a:gridCol w="1937209">
                  <a:extLst>
                    <a:ext uri="{9D8B030D-6E8A-4147-A177-3AD203B41FA5}">
                      <a16:colId xmlns:a16="http://schemas.microsoft.com/office/drawing/2014/main" val="727745665"/>
                    </a:ext>
                  </a:extLst>
                </a:gridCol>
                <a:gridCol w="1937209">
                  <a:extLst>
                    <a:ext uri="{9D8B030D-6E8A-4147-A177-3AD203B41FA5}">
                      <a16:colId xmlns:a16="http://schemas.microsoft.com/office/drawing/2014/main" val="1025162576"/>
                    </a:ext>
                  </a:extLst>
                </a:gridCol>
              </a:tblGrid>
              <a:tr h="279528">
                <a:tc>
                  <a:txBody>
                    <a:bodyPr/>
                    <a:lstStyle/>
                    <a:p>
                      <a:pPr algn="just"/>
                      <a:r>
                        <a:rPr lang="en-GB" sz="900" dirty="0">
                          <a:latin typeface="Times New Roman" panose="02020603050405020304" pitchFamily="18" charset="0"/>
                          <a:cs typeface="Times New Roman" panose="02020603050405020304" pitchFamily="18" charset="0"/>
                        </a:rPr>
                        <a:t>Paper</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t>Dataset</a:t>
                      </a:r>
                      <a:endParaRPr lang="en-IN" sz="900" dirty="0"/>
                    </a:p>
                  </a:txBody>
                  <a:tcPr/>
                </a:tc>
                <a:tc>
                  <a:txBody>
                    <a:bodyPr/>
                    <a:lstStyle/>
                    <a:p>
                      <a:pPr algn="just"/>
                      <a:r>
                        <a:rPr lang="en-GB" sz="900" dirty="0"/>
                        <a:t>Methods</a:t>
                      </a:r>
                      <a:endParaRPr lang="en-IN" sz="900" dirty="0"/>
                    </a:p>
                  </a:txBody>
                  <a:tcPr/>
                </a:tc>
                <a:tc>
                  <a:txBody>
                    <a:bodyPr/>
                    <a:lstStyle/>
                    <a:p>
                      <a:pPr algn="just"/>
                      <a:r>
                        <a:rPr lang="en-GB" sz="900" dirty="0"/>
                        <a:t>Result</a:t>
                      </a:r>
                      <a:endParaRPr lang="en-IN" sz="900" dirty="0"/>
                    </a:p>
                  </a:txBody>
                  <a:tcPr/>
                </a:tc>
                <a:extLst>
                  <a:ext uri="{0D108BD9-81ED-4DB2-BD59-A6C34878D82A}">
                    <a16:rowId xmlns:a16="http://schemas.microsoft.com/office/drawing/2014/main" val="3041158576"/>
                  </a:ext>
                </a:extLst>
              </a:tr>
              <a:tr h="674973">
                <a:tc>
                  <a:txBody>
                    <a:bodyPr/>
                    <a:lstStyle/>
                    <a:p>
                      <a:pPr algn="just"/>
                      <a:r>
                        <a:rPr lang="en-GB" sz="900" dirty="0">
                          <a:latin typeface="Times New Roman" panose="02020603050405020304" pitchFamily="18" charset="0"/>
                          <a:cs typeface="Times New Roman" panose="02020603050405020304" pitchFamily="18" charset="0"/>
                        </a:rPr>
                        <a:t>“Classification of Yoga </a:t>
                      </a:r>
                    </a:p>
                    <a:p>
                      <a:pPr algn="just"/>
                      <a:r>
                        <a:rPr lang="en-GB" sz="900" dirty="0">
                          <a:latin typeface="Times New Roman" panose="02020603050405020304" pitchFamily="18" charset="0"/>
                          <a:cs typeface="Times New Roman" panose="02020603050405020304" pitchFamily="18" charset="0"/>
                        </a:rPr>
                        <a:t>Hand Mudras using </a:t>
                      </a:r>
                    </a:p>
                    <a:p>
                      <a:pPr algn="just"/>
                      <a:r>
                        <a:rPr lang="en-GB" sz="900" dirty="0">
                          <a:latin typeface="Times New Roman" panose="02020603050405020304" pitchFamily="18" charset="0"/>
                          <a:cs typeface="Times New Roman" panose="02020603050405020304" pitchFamily="18" charset="0"/>
                        </a:rPr>
                        <a:t>SIFT and SURF”</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IN" sz="900" dirty="0">
                          <a:latin typeface="Times New Roman" panose="02020603050405020304" pitchFamily="18" charset="0"/>
                          <a:cs typeface="Times New Roman" panose="02020603050405020304" pitchFamily="18" charset="0"/>
                        </a:rPr>
                        <a:t>Real-time data from the Centre for Yoga Studies at Annamalai University included 1,000 images of yoga hand mudras, with 100 images each for 10 different gestures: Brahma, Chin, Chinmaya, Linga, Prana, Prithvi, Rudra, Surya, Varun, and Yoni. The dataset was divided into 75% for training and 25% for testing.</a:t>
                      </a:r>
                    </a:p>
                  </a:txBody>
                  <a:tcPr/>
                </a:tc>
                <a:tc>
                  <a:txBody>
                    <a:bodyPr/>
                    <a:lstStyle/>
                    <a:p>
                      <a:pPr algn="just"/>
                      <a:r>
                        <a:rPr lang="en-GB" sz="900" dirty="0">
                          <a:latin typeface="Times New Roman" panose="02020603050405020304" pitchFamily="18" charset="0"/>
                          <a:cs typeface="Times New Roman" panose="02020603050405020304" pitchFamily="18" charset="0"/>
                        </a:rPr>
                        <a:t>Features are extracted using SIFT and SURF, where SIFT captures key points via </a:t>
                      </a:r>
                      <a:r>
                        <a:rPr lang="en-GB" sz="900" dirty="0" err="1">
                          <a:latin typeface="Times New Roman" panose="02020603050405020304" pitchFamily="18" charset="0"/>
                          <a:cs typeface="Times New Roman" panose="02020603050405020304" pitchFamily="18" charset="0"/>
                        </a:rPr>
                        <a:t>DoG</a:t>
                      </a:r>
                      <a:r>
                        <a:rPr lang="en-GB" sz="900" dirty="0">
                          <a:latin typeface="Times New Roman" panose="02020603050405020304" pitchFamily="18" charset="0"/>
                          <a:cs typeface="Times New Roman" panose="02020603050405020304" pitchFamily="18" charset="0"/>
                        </a:rPr>
                        <a:t> functions and SURF uses </a:t>
                      </a:r>
                      <a:r>
                        <a:rPr lang="en-GB" sz="900" dirty="0" err="1">
                          <a:latin typeface="Times New Roman" panose="02020603050405020304" pitchFamily="18" charset="0"/>
                          <a:cs typeface="Times New Roman" panose="02020603050405020304" pitchFamily="18" charset="0"/>
                        </a:rPr>
                        <a:t>Haar</a:t>
                      </a:r>
                      <a:r>
                        <a:rPr lang="en-GB" sz="900" dirty="0">
                          <a:latin typeface="Times New Roman" panose="02020603050405020304" pitchFamily="18" charset="0"/>
                          <a:cs typeface="Times New Roman" panose="02020603050405020304" pitchFamily="18" charset="0"/>
                        </a:rPr>
                        <a:t> wavelet responses. These are then classified using Gaussian Naive Bayes (GNB) for accurate handling of continuous data.</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The system achieves a </a:t>
                      </a:r>
                    </a:p>
                    <a:p>
                      <a:pPr algn="just"/>
                      <a:r>
                        <a:rPr lang="en-GB" sz="900" dirty="0">
                          <a:latin typeface="Times New Roman" panose="02020603050405020304" pitchFamily="18" charset="0"/>
                          <a:cs typeface="Times New Roman" panose="02020603050405020304" pitchFamily="18" charset="0"/>
                        </a:rPr>
                        <a:t>SIFT feature accuracy of </a:t>
                      </a:r>
                    </a:p>
                    <a:p>
                      <a:pPr algn="just"/>
                      <a:r>
                        <a:rPr lang="en-GB" sz="900" dirty="0">
                          <a:latin typeface="Times New Roman" panose="02020603050405020304" pitchFamily="18" charset="0"/>
                          <a:cs typeface="Times New Roman" panose="02020603050405020304" pitchFamily="18" charset="0"/>
                        </a:rPr>
                        <a:t>71.15% and a SURF </a:t>
                      </a:r>
                    </a:p>
                    <a:p>
                      <a:pPr algn="just"/>
                      <a:r>
                        <a:rPr lang="en-GB" sz="900" dirty="0">
                          <a:latin typeface="Times New Roman" panose="02020603050405020304" pitchFamily="18" charset="0"/>
                          <a:cs typeface="Times New Roman" panose="02020603050405020304" pitchFamily="18" charset="0"/>
                        </a:rPr>
                        <a:t>feature accuracy of </a:t>
                      </a:r>
                    </a:p>
                    <a:p>
                      <a:pPr algn="just"/>
                      <a:r>
                        <a:rPr lang="en-GB" sz="900" dirty="0">
                          <a:latin typeface="Times New Roman" panose="02020603050405020304" pitchFamily="18" charset="0"/>
                          <a:cs typeface="Times New Roman" panose="02020603050405020304" pitchFamily="18" charset="0"/>
                        </a:rPr>
                        <a:t>45.51% for classifying </a:t>
                      </a:r>
                    </a:p>
                    <a:p>
                      <a:pPr algn="just"/>
                      <a:r>
                        <a:rPr lang="en-GB" sz="900" dirty="0">
                          <a:latin typeface="Times New Roman" panose="02020603050405020304" pitchFamily="18" charset="0"/>
                          <a:cs typeface="Times New Roman" panose="02020603050405020304" pitchFamily="18" charset="0"/>
                        </a:rPr>
                        <a:t>yoga hand mudras.</a:t>
                      </a:r>
                      <a:endParaRPr lang="en-IN" sz="9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9445556"/>
                  </a:ext>
                </a:extLst>
              </a:tr>
              <a:tr h="1453544">
                <a:tc>
                  <a:txBody>
                    <a:bodyPr/>
                    <a:lstStyle/>
                    <a:p>
                      <a:pPr algn="just"/>
                      <a:r>
                        <a:rPr lang="en-GB" sz="900" dirty="0"/>
                        <a:t>“</a:t>
                      </a:r>
                      <a:r>
                        <a:rPr lang="en-GB" sz="900" dirty="0" err="1">
                          <a:latin typeface="Times New Roman" panose="02020603050405020304" pitchFamily="18" charset="0"/>
                          <a:cs typeface="Times New Roman" panose="02020603050405020304" pitchFamily="18" charset="0"/>
                        </a:rPr>
                        <a:t>Natya</a:t>
                      </a:r>
                      <a:r>
                        <a:rPr lang="en-GB" sz="900" dirty="0">
                          <a:latin typeface="Times New Roman" panose="02020603050405020304" pitchFamily="18" charset="0"/>
                          <a:cs typeface="Times New Roman" panose="02020603050405020304" pitchFamily="18" charset="0"/>
                        </a:rPr>
                        <a:t> Shastra: Deep </a:t>
                      </a:r>
                    </a:p>
                    <a:p>
                      <a:pPr algn="just"/>
                      <a:r>
                        <a:rPr lang="en-GB" sz="900" dirty="0">
                          <a:latin typeface="Times New Roman" panose="02020603050405020304" pitchFamily="18" charset="0"/>
                          <a:cs typeface="Times New Roman" panose="02020603050405020304" pitchFamily="18" charset="0"/>
                        </a:rPr>
                        <a:t>Learning for </a:t>
                      </a:r>
                    </a:p>
                    <a:p>
                      <a:pPr algn="just"/>
                      <a:r>
                        <a:rPr lang="en-GB" sz="900" dirty="0">
                          <a:latin typeface="Times New Roman" panose="02020603050405020304" pitchFamily="18" charset="0"/>
                          <a:cs typeface="Times New Roman" panose="02020603050405020304" pitchFamily="18" charset="0"/>
                        </a:rPr>
                        <a:t>Automatic</a:t>
                      </a:r>
                    </a:p>
                    <a:p>
                      <a:pPr algn="just"/>
                      <a:r>
                        <a:rPr lang="en-GB" sz="900" dirty="0">
                          <a:latin typeface="Times New Roman" panose="02020603050405020304" pitchFamily="18" charset="0"/>
                          <a:cs typeface="Times New Roman" panose="02020603050405020304" pitchFamily="18" charset="0"/>
                        </a:rPr>
                        <a:t>Classification of Hand </a:t>
                      </a:r>
                    </a:p>
                    <a:p>
                      <a:pPr algn="just"/>
                      <a:r>
                        <a:rPr lang="en-GB" sz="900" dirty="0">
                          <a:latin typeface="Times New Roman" panose="02020603050405020304" pitchFamily="18" charset="0"/>
                          <a:cs typeface="Times New Roman" panose="02020603050405020304" pitchFamily="18" charset="0"/>
                        </a:rPr>
                        <a:t>Mudra in Indian </a:t>
                      </a:r>
                    </a:p>
                    <a:p>
                      <a:pPr algn="just"/>
                      <a:r>
                        <a:rPr lang="en-GB" sz="900" dirty="0">
                          <a:latin typeface="Times New Roman" panose="02020603050405020304" pitchFamily="18" charset="0"/>
                          <a:cs typeface="Times New Roman" panose="02020603050405020304" pitchFamily="18" charset="0"/>
                        </a:rPr>
                        <a:t>Classical Dance </a:t>
                      </a:r>
                    </a:p>
                    <a:p>
                      <a:pPr algn="just"/>
                      <a:r>
                        <a:rPr lang="en-GB" sz="900" dirty="0">
                          <a:latin typeface="Times New Roman" panose="02020603050405020304" pitchFamily="18" charset="0"/>
                          <a:cs typeface="Times New Roman" panose="02020603050405020304" pitchFamily="18" charset="0"/>
                        </a:rPr>
                        <a:t>Videos</a:t>
                      </a:r>
                      <a:r>
                        <a:rPr lang="en-GB" sz="900" dirty="0"/>
                        <a:t>”</a:t>
                      </a:r>
                      <a:endParaRPr lang="en-IN" sz="900" dirty="0"/>
                    </a:p>
                  </a:txBody>
                  <a:tcPr/>
                </a:tc>
                <a:tc>
                  <a:txBody>
                    <a:bodyPr/>
                    <a:lstStyle/>
                    <a:p>
                      <a:pPr algn="just"/>
                      <a:r>
                        <a:rPr lang="en-GB" sz="900" dirty="0">
                          <a:latin typeface="Times New Roman" panose="02020603050405020304" pitchFamily="18" charset="0"/>
                          <a:cs typeface="Times New Roman" panose="02020603050405020304" pitchFamily="18" charset="0"/>
                        </a:rPr>
                        <a:t>The dataset includes 25 Bharatanatyam dance videos from YouTube, each up to 25 seconds long at 400x350 resolution, split into 150 frames with a 7:3 training-to-testing ratio. Despite challenges like lighting variations and incomplete hand portions, SIFT was used for keypoints extraction and a CNN-LSTM model integrated feature extraction and sequence prediction.</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The method uses SIFT for robust keypoints extraction, handling variations in scale, rotation and lighting, with keypoints characterized by </a:t>
                      </a:r>
                      <a:r>
                        <a:rPr lang="en-GB" sz="900" dirty="0" err="1">
                          <a:latin typeface="Times New Roman" panose="02020603050405020304" pitchFamily="18" charset="0"/>
                          <a:cs typeface="Times New Roman" panose="02020603050405020304" pitchFamily="18" charset="0"/>
                        </a:rPr>
                        <a:t>LoG</a:t>
                      </a:r>
                      <a:r>
                        <a:rPr lang="en-GB" sz="900" dirty="0">
                          <a:latin typeface="Times New Roman" panose="02020603050405020304" pitchFamily="18" charset="0"/>
                          <a:cs typeface="Times New Roman" panose="02020603050405020304" pitchFamily="18" charset="0"/>
                        </a:rPr>
                        <a:t>. A CNN-LSTM model integrates CNN layers for feature extraction and LSTM layers for sequence prediction, leveraging pose-estimated </a:t>
                      </a:r>
                      <a:r>
                        <a:rPr lang="en-GB" sz="900" dirty="0" err="1">
                          <a:latin typeface="Times New Roman" panose="02020603050405020304" pitchFamily="18" charset="0"/>
                          <a:cs typeface="Times New Roman" panose="02020603050405020304" pitchFamily="18" charset="0"/>
                        </a:rPr>
                        <a:t>keypoints</a:t>
                      </a:r>
                      <a:r>
                        <a:rPr lang="en-GB" sz="900" dirty="0">
                          <a:latin typeface="Times New Roman" panose="02020603050405020304" pitchFamily="18" charset="0"/>
                          <a:cs typeface="Times New Roman" panose="02020603050405020304" pitchFamily="18" charset="0"/>
                        </a:rPr>
                        <a:t> for improved accuracy.</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The proposed CNNLSTM achieved 93.4% </a:t>
                      </a:r>
                    </a:p>
                    <a:p>
                      <a:pPr algn="just"/>
                      <a:r>
                        <a:rPr lang="en-GB" sz="900" dirty="0">
                          <a:latin typeface="Times New Roman" panose="02020603050405020304" pitchFamily="18" charset="0"/>
                          <a:cs typeface="Times New Roman" panose="02020603050405020304" pitchFamily="18" charset="0"/>
                        </a:rPr>
                        <a:t>accuracy, 93.3% </a:t>
                      </a:r>
                    </a:p>
                    <a:p>
                      <a:pPr algn="just"/>
                      <a:r>
                        <a:rPr lang="en-GB" sz="900" dirty="0">
                          <a:latin typeface="Times New Roman" panose="02020603050405020304" pitchFamily="18" charset="0"/>
                          <a:cs typeface="Times New Roman" panose="02020603050405020304" pitchFamily="18" charset="0"/>
                        </a:rPr>
                        <a:t>precision, 97.2% recall, </a:t>
                      </a:r>
                    </a:p>
                    <a:p>
                      <a:pPr algn="just"/>
                      <a:r>
                        <a:rPr lang="en-GB" sz="900" dirty="0">
                          <a:latin typeface="Times New Roman" panose="02020603050405020304" pitchFamily="18" charset="0"/>
                          <a:cs typeface="Times New Roman" panose="02020603050405020304" pitchFamily="18" charset="0"/>
                        </a:rPr>
                        <a:t>98.2% AUC, and 97.24% </a:t>
                      </a:r>
                    </a:p>
                    <a:p>
                      <a:pPr algn="just"/>
                      <a:r>
                        <a:rPr lang="en-GB" sz="900" dirty="0">
                          <a:latin typeface="Times New Roman" panose="02020603050405020304" pitchFamily="18" charset="0"/>
                          <a:cs typeface="Times New Roman" panose="02020603050405020304" pitchFamily="18" charset="0"/>
                        </a:rPr>
                        <a:t>F1-score, with a 97.24% </a:t>
                      </a:r>
                    </a:p>
                    <a:p>
                      <a:pPr algn="just"/>
                      <a:r>
                        <a:rPr lang="en-GB" sz="900" dirty="0">
                          <a:latin typeface="Times New Roman" panose="02020603050405020304" pitchFamily="18" charset="0"/>
                          <a:cs typeface="Times New Roman" panose="02020603050405020304" pitchFamily="18" charset="0"/>
                        </a:rPr>
                        <a:t>accuracy at 65 epochs.</a:t>
                      </a:r>
                      <a:endParaRPr lang="en-IN" sz="9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71506542"/>
                  </a:ext>
                </a:extLst>
              </a:tr>
              <a:tr h="674973">
                <a:tc>
                  <a:txBody>
                    <a:bodyPr/>
                    <a:lstStyle/>
                    <a:p>
                      <a:pPr algn="just"/>
                      <a:r>
                        <a:rPr lang="en-GB" sz="900" dirty="0">
                          <a:latin typeface="Times New Roman" panose="02020603050405020304" pitchFamily="18" charset="0"/>
                          <a:cs typeface="Times New Roman" panose="02020603050405020304" pitchFamily="18" charset="0"/>
                        </a:rPr>
                        <a:t>“Indian Classical </a:t>
                      </a:r>
                    </a:p>
                    <a:p>
                      <a:pPr algn="just"/>
                      <a:r>
                        <a:rPr lang="en-GB" sz="900" dirty="0">
                          <a:latin typeface="Times New Roman" panose="02020603050405020304" pitchFamily="18" charset="0"/>
                          <a:cs typeface="Times New Roman" panose="02020603050405020304" pitchFamily="18" charset="0"/>
                        </a:rPr>
                        <a:t>Dance Mudra </a:t>
                      </a:r>
                    </a:p>
                    <a:p>
                      <a:pPr algn="just"/>
                      <a:r>
                        <a:rPr lang="en-GB" sz="900" dirty="0">
                          <a:latin typeface="Times New Roman" panose="02020603050405020304" pitchFamily="18" charset="0"/>
                          <a:cs typeface="Times New Roman" panose="02020603050405020304" pitchFamily="18" charset="0"/>
                        </a:rPr>
                        <a:t>Classification Using </a:t>
                      </a:r>
                    </a:p>
                    <a:p>
                      <a:pPr algn="just"/>
                      <a:r>
                        <a:rPr lang="en-GB" sz="900" dirty="0">
                          <a:latin typeface="Times New Roman" panose="02020603050405020304" pitchFamily="18" charset="0"/>
                          <a:cs typeface="Times New Roman" panose="02020603050405020304" pitchFamily="18" charset="0"/>
                        </a:rPr>
                        <a:t>HOG Features and </a:t>
                      </a:r>
                    </a:p>
                    <a:p>
                      <a:pPr algn="just"/>
                      <a:r>
                        <a:rPr lang="en-GB" sz="900" dirty="0">
                          <a:latin typeface="Times New Roman" panose="02020603050405020304" pitchFamily="18" charset="0"/>
                          <a:cs typeface="Times New Roman" panose="02020603050405020304" pitchFamily="18" charset="0"/>
                        </a:rPr>
                        <a:t>SVM Classifier”</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The dataset includes 120 dance mudra images from various sources, used to train a multi-class SVM classifier with dimensionality reduction and shape feature extraction, where ECOC achieved the best performance.</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IN" sz="900" dirty="0">
                          <a:latin typeface="Times New Roman" panose="02020603050405020304" pitchFamily="18" charset="0"/>
                          <a:cs typeface="Times New Roman" panose="02020603050405020304" pitchFamily="18" charset="0"/>
                        </a:rPr>
                        <a:t>The experiment trains a multi-class SVM classifier on 24 Kuchipudi dance mudras, focusing on dimensionality reduction and shape feature extraction from binary images. Comparing SVM models like OVA, OVO, DAG, and ECOC, ECOC achieved the best performance, with evaluations using computer vision and machine learning techniques.</a:t>
                      </a:r>
                    </a:p>
                  </a:txBody>
                  <a:tcPr/>
                </a:tc>
                <a:tc>
                  <a:txBody>
                    <a:bodyPr/>
                    <a:lstStyle/>
                    <a:p>
                      <a:pPr algn="just"/>
                      <a:r>
                        <a:rPr lang="en-GB" sz="900" dirty="0">
                          <a:latin typeface="Times New Roman" panose="02020603050405020304" pitchFamily="18" charset="0"/>
                          <a:cs typeface="Times New Roman" panose="02020603050405020304" pitchFamily="18" charset="0"/>
                        </a:rPr>
                        <a:t>When classified using </a:t>
                      </a:r>
                    </a:p>
                    <a:p>
                      <a:pPr algn="just"/>
                      <a:r>
                        <a:rPr lang="en-GB" sz="900" dirty="0">
                          <a:latin typeface="Times New Roman" panose="02020603050405020304" pitchFamily="18" charset="0"/>
                          <a:cs typeface="Times New Roman" panose="02020603050405020304" pitchFamily="18" charset="0"/>
                        </a:rPr>
                        <a:t>Multi-class SVM, HOG </a:t>
                      </a:r>
                    </a:p>
                    <a:p>
                      <a:pPr algn="just"/>
                      <a:r>
                        <a:rPr lang="en-GB" sz="900" dirty="0">
                          <a:latin typeface="Times New Roman" panose="02020603050405020304" pitchFamily="18" charset="0"/>
                          <a:cs typeface="Times New Roman" panose="02020603050405020304" pitchFamily="18" charset="0"/>
                        </a:rPr>
                        <a:t>features achieved a </a:t>
                      </a:r>
                    </a:p>
                    <a:p>
                      <a:pPr algn="just"/>
                      <a:r>
                        <a:rPr lang="en-GB" sz="900" dirty="0">
                          <a:latin typeface="Times New Roman" panose="02020603050405020304" pitchFamily="18" charset="0"/>
                          <a:cs typeface="Times New Roman" panose="02020603050405020304" pitchFamily="18" charset="0"/>
                        </a:rPr>
                        <a:t>higher Matching Rate </a:t>
                      </a:r>
                    </a:p>
                    <a:p>
                      <a:pPr algn="just"/>
                      <a:r>
                        <a:rPr lang="en-GB" sz="900" dirty="0">
                          <a:latin typeface="Times New Roman" panose="02020603050405020304" pitchFamily="18" charset="0"/>
                          <a:cs typeface="Times New Roman" panose="02020603050405020304" pitchFamily="18" charset="0"/>
                        </a:rPr>
                        <a:t>Factor (MRF) of 98%, </a:t>
                      </a:r>
                    </a:p>
                    <a:p>
                      <a:pPr algn="just"/>
                      <a:r>
                        <a:rPr lang="en-GB" sz="900" dirty="0">
                          <a:latin typeface="Times New Roman" panose="02020603050405020304" pitchFamily="18" charset="0"/>
                          <a:cs typeface="Times New Roman" panose="02020603050405020304" pitchFamily="18" charset="0"/>
                        </a:rPr>
                        <a:t>while MCW and SLIC </a:t>
                      </a:r>
                    </a:p>
                    <a:p>
                      <a:pPr algn="just"/>
                      <a:r>
                        <a:rPr lang="en-GB" sz="900" dirty="0">
                          <a:latin typeface="Times New Roman" panose="02020603050405020304" pitchFamily="18" charset="0"/>
                          <a:cs typeface="Times New Roman" panose="02020603050405020304" pitchFamily="18" charset="0"/>
                        </a:rPr>
                        <a:t>features had an MRF of </a:t>
                      </a:r>
                    </a:p>
                    <a:p>
                      <a:pPr algn="just"/>
                      <a:r>
                        <a:rPr lang="en-GB" sz="900" dirty="0">
                          <a:latin typeface="Times New Roman" panose="02020603050405020304" pitchFamily="18" charset="0"/>
                          <a:cs typeface="Times New Roman" panose="02020603050405020304" pitchFamily="18" charset="0"/>
                        </a:rPr>
                        <a:t>approximately 66%.</a:t>
                      </a:r>
                      <a:endParaRPr lang="en-IN" sz="9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75584771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457200" y="0"/>
            <a:ext cx="6300300" cy="70096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GB" sz="4400" dirty="0"/>
              <a:t>Literature Survey</a:t>
            </a:r>
            <a:endParaRPr sz="4400" dirty="0"/>
          </a:p>
        </p:txBody>
      </p:sp>
      <p:sp>
        <p:nvSpPr>
          <p:cNvPr id="74" name="Google Shape;74;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graphicFrame>
        <p:nvGraphicFramePr>
          <p:cNvPr id="2" name="Table 1">
            <a:extLst>
              <a:ext uri="{FF2B5EF4-FFF2-40B4-BE49-F238E27FC236}">
                <a16:creationId xmlns:a16="http://schemas.microsoft.com/office/drawing/2014/main" id="{E742FE09-24EA-F7FC-FE99-4016CFEEF18C}"/>
              </a:ext>
            </a:extLst>
          </p:cNvPr>
          <p:cNvGraphicFramePr>
            <a:graphicFrameLocks noGrp="1"/>
          </p:cNvGraphicFramePr>
          <p:nvPr>
            <p:extLst>
              <p:ext uri="{D42A27DB-BD31-4B8C-83A1-F6EECF244321}">
                <p14:modId xmlns:p14="http://schemas.microsoft.com/office/powerpoint/2010/main" val="699247619"/>
              </p:ext>
            </p:extLst>
          </p:nvPr>
        </p:nvGraphicFramePr>
        <p:xfrm>
          <a:off x="457200" y="777642"/>
          <a:ext cx="8352263" cy="3751006"/>
        </p:xfrm>
        <a:graphic>
          <a:graphicData uri="http://schemas.openxmlformats.org/drawingml/2006/table">
            <a:tbl>
              <a:tblPr firstRow="1" bandRow="1">
                <a:tableStyleId>{7C19D22C-B41D-419E-8EE6-CB357360371A}</a:tableStyleId>
              </a:tblPr>
              <a:tblGrid>
                <a:gridCol w="2899241">
                  <a:extLst>
                    <a:ext uri="{9D8B030D-6E8A-4147-A177-3AD203B41FA5}">
                      <a16:colId xmlns:a16="http://schemas.microsoft.com/office/drawing/2014/main" val="2558119789"/>
                    </a:ext>
                  </a:extLst>
                </a:gridCol>
                <a:gridCol w="1431149">
                  <a:extLst>
                    <a:ext uri="{9D8B030D-6E8A-4147-A177-3AD203B41FA5}">
                      <a16:colId xmlns:a16="http://schemas.microsoft.com/office/drawing/2014/main" val="2749514935"/>
                    </a:ext>
                  </a:extLst>
                </a:gridCol>
                <a:gridCol w="2204199">
                  <a:extLst>
                    <a:ext uri="{9D8B030D-6E8A-4147-A177-3AD203B41FA5}">
                      <a16:colId xmlns:a16="http://schemas.microsoft.com/office/drawing/2014/main" val="3300924832"/>
                    </a:ext>
                  </a:extLst>
                </a:gridCol>
                <a:gridCol w="1817674">
                  <a:extLst>
                    <a:ext uri="{9D8B030D-6E8A-4147-A177-3AD203B41FA5}">
                      <a16:colId xmlns:a16="http://schemas.microsoft.com/office/drawing/2014/main" val="1301574380"/>
                    </a:ext>
                  </a:extLst>
                </a:gridCol>
              </a:tblGrid>
              <a:tr h="330046">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900" dirty="0">
                          <a:latin typeface="Times New Roman" panose="02020603050405020304" pitchFamily="18" charset="0"/>
                          <a:cs typeface="Times New Roman" panose="02020603050405020304" pitchFamily="18" charset="0"/>
                        </a:rPr>
                        <a:t>Paper</a:t>
                      </a:r>
                      <a:endParaRPr lang="en-IN" sz="90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900" dirty="0">
                          <a:latin typeface="Times New Roman" panose="02020603050405020304" pitchFamily="18" charset="0"/>
                          <a:cs typeface="Times New Roman" panose="02020603050405020304" pitchFamily="18" charset="0"/>
                        </a:rPr>
                        <a:t>Dataset</a:t>
                      </a:r>
                      <a:endParaRPr lang="en-IN" sz="90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900" dirty="0">
                          <a:latin typeface="Times New Roman" panose="02020603050405020304" pitchFamily="18" charset="0"/>
                          <a:cs typeface="Times New Roman" panose="02020603050405020304" pitchFamily="18" charset="0"/>
                        </a:rPr>
                        <a:t>Methods</a:t>
                      </a:r>
                      <a:endParaRPr lang="en-IN" sz="90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GB" sz="900" dirty="0">
                          <a:latin typeface="Times New Roman" panose="02020603050405020304" pitchFamily="18" charset="0"/>
                          <a:cs typeface="Times New Roman" panose="02020603050405020304" pitchFamily="18" charset="0"/>
                        </a:rPr>
                        <a:t>Result</a:t>
                      </a:r>
                      <a:endParaRPr lang="en-IN" sz="900" dirty="0">
                        <a:latin typeface="Times New Roman" panose="02020603050405020304" pitchFamily="18" charset="0"/>
                        <a:cs typeface="Times New Roman" panose="02020603050405020304" pitchFamily="18" charset="0"/>
                      </a:endParaRPr>
                    </a:p>
                    <a:p>
                      <a:pPr algn="just"/>
                      <a:endParaRPr lang="en-IN" sz="9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68936058"/>
                  </a:ext>
                </a:extLst>
              </a:tr>
              <a:tr h="777983">
                <a:tc>
                  <a:txBody>
                    <a:bodyPr/>
                    <a:lstStyle/>
                    <a:p>
                      <a:pPr algn="just"/>
                      <a:r>
                        <a:rPr lang="en-GB" sz="900" dirty="0">
                          <a:latin typeface="Times New Roman" panose="02020603050405020304" pitchFamily="18" charset="0"/>
                          <a:cs typeface="Times New Roman" panose="02020603050405020304" pitchFamily="18" charset="0"/>
                        </a:rPr>
                        <a:t>“MediaPipe to Recognise the Hand </a:t>
                      </a:r>
                    </a:p>
                    <a:p>
                      <a:pPr algn="just"/>
                      <a:r>
                        <a:rPr lang="en-GB" sz="900" dirty="0">
                          <a:latin typeface="Times New Roman" panose="02020603050405020304" pitchFamily="18" charset="0"/>
                          <a:cs typeface="Times New Roman" panose="02020603050405020304" pitchFamily="18" charset="0"/>
                        </a:rPr>
                        <a:t>Gestures”</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American Sign Language </a:t>
                      </a:r>
                    </a:p>
                    <a:p>
                      <a:pPr algn="just"/>
                      <a:r>
                        <a:rPr lang="en-GB" sz="900" dirty="0">
                          <a:latin typeface="Times New Roman" panose="02020603050405020304" pitchFamily="18" charset="0"/>
                          <a:cs typeface="Times New Roman" panose="02020603050405020304" pitchFamily="18" charset="0"/>
                        </a:rPr>
                        <a:t>consists of 266 different </a:t>
                      </a:r>
                    </a:p>
                    <a:p>
                      <a:pPr algn="just"/>
                      <a:r>
                        <a:rPr lang="en-GB" sz="900" dirty="0">
                          <a:latin typeface="Times New Roman" panose="02020603050405020304" pitchFamily="18" charset="0"/>
                          <a:cs typeface="Times New Roman" panose="02020603050405020304" pitchFamily="18" charset="0"/>
                        </a:rPr>
                        <a:t>gestures that represents </a:t>
                      </a:r>
                    </a:p>
                    <a:p>
                      <a:pPr algn="just"/>
                      <a:r>
                        <a:rPr lang="en-GB" sz="900" dirty="0">
                          <a:latin typeface="Times New Roman" panose="02020603050405020304" pitchFamily="18" charset="0"/>
                          <a:cs typeface="Times New Roman" panose="02020603050405020304" pitchFamily="18" charset="0"/>
                        </a:rPr>
                        <a:t>the English alphabet.</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The system uses a 2-megapixel web camera to capture ASL gestures, preprocessing images by resizing, adjusting </a:t>
                      </a:r>
                      <a:r>
                        <a:rPr lang="en-GB" sz="900" dirty="0" err="1">
                          <a:latin typeface="Times New Roman" panose="02020603050405020304" pitchFamily="18" charset="0"/>
                          <a:cs typeface="Times New Roman" panose="02020603050405020304" pitchFamily="18" charset="0"/>
                        </a:rPr>
                        <a:t>color</a:t>
                      </a:r>
                      <a:r>
                        <a:rPr lang="en-GB" sz="900" dirty="0">
                          <a:latin typeface="Times New Roman" panose="02020603050405020304" pitchFamily="18" charset="0"/>
                          <a:cs typeface="Times New Roman" panose="02020603050405020304" pitchFamily="18" charset="0"/>
                        </a:rPr>
                        <a:t> and removing noise. Background subtraction isolates objects and contours are extracted for segmentation. An SVM classifier then compares processed images against an ASL database to accurately classify gestures.</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Different numbers from </a:t>
                      </a:r>
                    </a:p>
                    <a:p>
                      <a:pPr algn="just"/>
                      <a:r>
                        <a:rPr lang="en-GB" sz="900" dirty="0">
                          <a:latin typeface="Times New Roman" panose="02020603050405020304" pitchFamily="18" charset="0"/>
                          <a:cs typeface="Times New Roman" panose="02020603050405020304" pitchFamily="18" charset="0"/>
                        </a:rPr>
                        <a:t>0 to 9 was recognised </a:t>
                      </a:r>
                    </a:p>
                    <a:p>
                      <a:pPr algn="just"/>
                      <a:r>
                        <a:rPr lang="en-GB" sz="900" dirty="0">
                          <a:latin typeface="Times New Roman" panose="02020603050405020304" pitchFamily="18" charset="0"/>
                          <a:cs typeface="Times New Roman" panose="02020603050405020304" pitchFamily="18" charset="0"/>
                        </a:rPr>
                        <a:t>using the gestures. Have </a:t>
                      </a:r>
                    </a:p>
                    <a:p>
                      <a:pPr algn="just"/>
                      <a:r>
                        <a:rPr lang="en-GB" sz="900" dirty="0">
                          <a:latin typeface="Times New Roman" panose="02020603050405020304" pitchFamily="18" charset="0"/>
                          <a:cs typeface="Times New Roman" panose="02020603050405020304" pitchFamily="18" charset="0"/>
                        </a:rPr>
                        <a:t>it was implemented </a:t>
                      </a:r>
                    </a:p>
                    <a:p>
                      <a:pPr algn="just"/>
                      <a:r>
                        <a:rPr lang="en-GB" sz="900" dirty="0">
                          <a:latin typeface="Times New Roman" panose="02020603050405020304" pitchFamily="18" charset="0"/>
                          <a:cs typeface="Times New Roman" panose="02020603050405020304" pitchFamily="18" charset="0"/>
                        </a:rPr>
                        <a:t>using support vector </a:t>
                      </a:r>
                    </a:p>
                    <a:p>
                      <a:pPr algn="just"/>
                      <a:r>
                        <a:rPr lang="en-GB" sz="900" dirty="0">
                          <a:latin typeface="Times New Roman" panose="02020603050405020304" pitchFamily="18" charset="0"/>
                          <a:cs typeface="Times New Roman" panose="02020603050405020304" pitchFamily="18" charset="0"/>
                        </a:rPr>
                        <a:t>machine algorithm. The </a:t>
                      </a:r>
                    </a:p>
                    <a:p>
                      <a:pPr algn="just"/>
                      <a:r>
                        <a:rPr lang="en-GB" sz="900" dirty="0">
                          <a:latin typeface="Times New Roman" panose="02020603050405020304" pitchFamily="18" charset="0"/>
                          <a:cs typeface="Times New Roman" panose="02020603050405020304" pitchFamily="18" charset="0"/>
                        </a:rPr>
                        <a:t>model was tested and a </a:t>
                      </a:r>
                    </a:p>
                    <a:p>
                      <a:pPr algn="just"/>
                      <a:r>
                        <a:rPr lang="en-GB" sz="900" dirty="0">
                          <a:latin typeface="Times New Roman" panose="02020603050405020304" pitchFamily="18" charset="0"/>
                          <a:cs typeface="Times New Roman" panose="02020603050405020304" pitchFamily="18" charset="0"/>
                        </a:rPr>
                        <a:t>trend for the accurate </a:t>
                      </a:r>
                    </a:p>
                    <a:p>
                      <a:pPr algn="just"/>
                      <a:r>
                        <a:rPr lang="en-GB" sz="900" dirty="0">
                          <a:latin typeface="Times New Roman" panose="02020603050405020304" pitchFamily="18" charset="0"/>
                          <a:cs typeface="Times New Roman" panose="02020603050405020304" pitchFamily="18" charset="0"/>
                        </a:rPr>
                        <a:t>result.</a:t>
                      </a:r>
                      <a:endParaRPr lang="en-IN" sz="9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50956606"/>
                  </a:ext>
                </a:extLst>
              </a:tr>
              <a:tr h="2059366">
                <a:tc>
                  <a:txBody>
                    <a:bodyPr/>
                    <a:lstStyle/>
                    <a:p>
                      <a:pPr algn="just"/>
                      <a:r>
                        <a:rPr lang="en-GB" sz="900" dirty="0">
                          <a:latin typeface="Times New Roman" panose="02020603050405020304" pitchFamily="18" charset="0"/>
                          <a:cs typeface="Times New Roman" panose="02020603050405020304" pitchFamily="18" charset="0"/>
                        </a:rPr>
                        <a:t>“Applying Hand Gesture </a:t>
                      </a:r>
                    </a:p>
                    <a:p>
                      <a:pPr algn="just"/>
                      <a:r>
                        <a:rPr lang="en-GB" sz="900" dirty="0">
                          <a:latin typeface="Times New Roman" panose="02020603050405020304" pitchFamily="18" charset="0"/>
                          <a:cs typeface="Times New Roman" panose="02020603050405020304" pitchFamily="18" charset="0"/>
                        </a:rPr>
                        <a:t>Recognition for User Guide </a:t>
                      </a:r>
                    </a:p>
                    <a:p>
                      <a:pPr algn="just"/>
                      <a:r>
                        <a:rPr lang="en-GB" sz="900" dirty="0">
                          <a:latin typeface="Times New Roman" panose="02020603050405020304" pitchFamily="18" charset="0"/>
                          <a:cs typeface="Times New Roman" panose="02020603050405020304" pitchFamily="18" charset="0"/>
                        </a:rPr>
                        <a:t>Application Using MediaPipe” </a:t>
                      </a:r>
                    </a:p>
                    <a:p>
                      <a:pPr algn="just"/>
                      <a:r>
                        <a:rPr lang="en-GB" sz="900" dirty="0">
                          <a:latin typeface="Times New Roman" panose="02020603050405020304" pitchFamily="18" charset="0"/>
                          <a:cs typeface="Times New Roman" panose="02020603050405020304" pitchFamily="18" charset="0"/>
                        </a:rPr>
                        <a:t>They recorded their own </a:t>
                      </a:r>
                    </a:p>
                    <a:p>
                      <a:pPr algn="just"/>
                      <a:r>
                        <a:rPr lang="en-GB" sz="900" dirty="0">
                          <a:latin typeface="Times New Roman" panose="02020603050405020304" pitchFamily="18" charset="0"/>
                          <a:cs typeface="Times New Roman" panose="02020603050405020304" pitchFamily="18" charset="0"/>
                        </a:rPr>
                        <a:t>data for this study and </a:t>
                      </a:r>
                    </a:p>
                    <a:p>
                      <a:pPr algn="just"/>
                      <a:r>
                        <a:rPr lang="en-GB" sz="900" dirty="0">
                          <a:latin typeface="Times New Roman" panose="02020603050405020304" pitchFamily="18" charset="0"/>
                          <a:cs typeface="Times New Roman" panose="02020603050405020304" pitchFamily="18" charset="0"/>
                        </a:rPr>
                        <a:t>created a small dataset.</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They recorded their own </a:t>
                      </a:r>
                    </a:p>
                    <a:p>
                      <a:pPr algn="just"/>
                      <a:r>
                        <a:rPr lang="en-GB" sz="900" dirty="0">
                          <a:latin typeface="Times New Roman" panose="02020603050405020304" pitchFamily="18" charset="0"/>
                          <a:cs typeface="Times New Roman" panose="02020603050405020304" pitchFamily="18" charset="0"/>
                        </a:rPr>
                        <a:t>data for this study and </a:t>
                      </a:r>
                    </a:p>
                    <a:p>
                      <a:pPr algn="just"/>
                      <a:r>
                        <a:rPr lang="en-GB" sz="900" dirty="0">
                          <a:latin typeface="Times New Roman" panose="02020603050405020304" pitchFamily="18" charset="0"/>
                          <a:cs typeface="Times New Roman" panose="02020603050405020304" pitchFamily="18" charset="0"/>
                        </a:rPr>
                        <a:t>created a small dataset </a:t>
                      </a:r>
                    </a:p>
                    <a:p>
                      <a:pPr algn="just"/>
                      <a:r>
                        <a:rPr lang="en-GB" sz="900" dirty="0">
                          <a:latin typeface="Times New Roman" panose="02020603050405020304" pitchFamily="18" charset="0"/>
                          <a:cs typeface="Times New Roman" panose="02020603050405020304" pitchFamily="18" charset="0"/>
                        </a:rPr>
                        <a:t>consisting of </a:t>
                      </a:r>
                    </a:p>
                    <a:p>
                      <a:pPr algn="just"/>
                      <a:r>
                        <a:rPr lang="en-GB" sz="900" dirty="0">
                          <a:latin typeface="Times New Roman" panose="02020603050405020304" pitchFamily="18" charset="0"/>
                          <a:cs typeface="Times New Roman" panose="02020603050405020304" pitchFamily="18" charset="0"/>
                        </a:rPr>
                        <a:t>approximately 900 </a:t>
                      </a:r>
                    </a:p>
                    <a:p>
                      <a:pPr algn="just"/>
                      <a:r>
                        <a:rPr lang="en-GB" sz="900" dirty="0">
                          <a:latin typeface="Times New Roman" panose="02020603050405020304" pitchFamily="18" charset="0"/>
                          <a:cs typeface="Times New Roman" panose="02020603050405020304" pitchFamily="18" charset="0"/>
                        </a:rPr>
                        <a:t>samples. This dataset </a:t>
                      </a:r>
                    </a:p>
                    <a:p>
                      <a:pPr algn="just"/>
                      <a:r>
                        <a:rPr lang="en-GB" sz="900" dirty="0">
                          <a:latin typeface="Times New Roman" panose="02020603050405020304" pitchFamily="18" charset="0"/>
                          <a:cs typeface="Times New Roman" panose="02020603050405020304" pitchFamily="18" charset="0"/>
                        </a:rPr>
                        <a:t>includes 10 different </a:t>
                      </a:r>
                    </a:p>
                    <a:p>
                      <a:pPr algn="just"/>
                      <a:r>
                        <a:rPr lang="en-GB" sz="900" dirty="0">
                          <a:latin typeface="Times New Roman" panose="02020603050405020304" pitchFamily="18" charset="0"/>
                          <a:cs typeface="Times New Roman" panose="02020603050405020304" pitchFamily="18" charset="0"/>
                        </a:rPr>
                        <a:t>varieties of hand </a:t>
                      </a:r>
                    </a:p>
                    <a:p>
                      <a:pPr algn="just"/>
                      <a:r>
                        <a:rPr lang="en-GB" sz="900" dirty="0">
                          <a:latin typeface="Times New Roman" panose="02020603050405020304" pitchFamily="18" charset="0"/>
                          <a:cs typeface="Times New Roman" panose="02020603050405020304" pitchFamily="18" charset="0"/>
                        </a:rPr>
                        <a:t>gestures.</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The methodology involves creating a user guide application with Kinect and MediaPipe to capture and recognize hand gestures. It processes real-time images to detect palms, generate 3D hand landmarks and identify finger states. Commands are executed based on predefined gesture conditions.</a:t>
                      </a:r>
                      <a:endParaRPr lang="en-IN" sz="900" dirty="0">
                        <a:latin typeface="Times New Roman" panose="02020603050405020304" pitchFamily="18" charset="0"/>
                        <a:cs typeface="Times New Roman" panose="02020603050405020304" pitchFamily="18" charset="0"/>
                      </a:endParaRPr>
                    </a:p>
                  </a:txBody>
                  <a:tcPr/>
                </a:tc>
                <a:tc>
                  <a:txBody>
                    <a:bodyPr/>
                    <a:lstStyle/>
                    <a:p>
                      <a:pPr algn="just"/>
                      <a:r>
                        <a:rPr lang="en-GB" sz="900" dirty="0">
                          <a:latin typeface="Times New Roman" panose="02020603050405020304" pitchFamily="18" charset="0"/>
                          <a:cs typeface="Times New Roman" panose="02020603050405020304" pitchFamily="18" charset="0"/>
                        </a:rPr>
                        <a:t>The results achieved a </a:t>
                      </a:r>
                    </a:p>
                    <a:p>
                      <a:pPr algn="just"/>
                      <a:r>
                        <a:rPr lang="en-GB" sz="900" dirty="0">
                          <a:latin typeface="Times New Roman" panose="02020603050405020304" pitchFamily="18" charset="0"/>
                          <a:cs typeface="Times New Roman" panose="02020603050405020304" pitchFamily="18" charset="0"/>
                        </a:rPr>
                        <a:t>validation accuracy of </a:t>
                      </a:r>
                    </a:p>
                    <a:p>
                      <a:pPr algn="just"/>
                      <a:r>
                        <a:rPr lang="en-GB" sz="900" dirty="0">
                          <a:latin typeface="Times New Roman" panose="02020603050405020304" pitchFamily="18" charset="0"/>
                          <a:cs typeface="Times New Roman" panose="02020603050405020304" pitchFamily="18" charset="0"/>
                        </a:rPr>
                        <a:t>95% for recognizing </a:t>
                      </a:r>
                    </a:p>
                    <a:p>
                      <a:pPr algn="just"/>
                      <a:r>
                        <a:rPr lang="en-GB" sz="900" dirty="0">
                          <a:latin typeface="Times New Roman" panose="02020603050405020304" pitchFamily="18" charset="0"/>
                          <a:cs typeface="Times New Roman" panose="02020603050405020304" pitchFamily="18" charset="0"/>
                        </a:rPr>
                        <a:t>hand gestures</a:t>
                      </a:r>
                      <a:endParaRPr lang="en-IN" sz="9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80780610"/>
                  </a:ext>
                </a:extLst>
              </a:tr>
            </a:tbl>
          </a:graphicData>
        </a:graphic>
      </p:graphicFrame>
    </p:spTree>
    <p:extLst>
      <p:ext uri="{BB962C8B-B14F-4D97-AF65-F5344CB8AC3E}">
        <p14:creationId xmlns:p14="http://schemas.microsoft.com/office/powerpoint/2010/main" val="541019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sz="4400" dirty="0"/>
              <a:t>Dataset Collection</a:t>
            </a:r>
            <a:endParaRPr lang="en-IN" sz="4400" dirty="0"/>
          </a:p>
        </p:txBody>
      </p:sp>
      <p:sp>
        <p:nvSpPr>
          <p:cNvPr id="3" name="Text Placeholder 2">
            <a:extLst>
              <a:ext uri="{FF2B5EF4-FFF2-40B4-BE49-F238E27FC236}">
                <a16:creationId xmlns:a16="http://schemas.microsoft.com/office/drawing/2014/main" id="{4FFA4154-3D46-2DA2-559A-DDEEFA6B8983}"/>
              </a:ext>
            </a:extLst>
          </p:cNvPr>
          <p:cNvSpPr>
            <a:spLocks noGrp="1"/>
          </p:cNvSpPr>
          <p:nvPr>
            <p:ph type="body" idx="1"/>
          </p:nvPr>
        </p:nvSpPr>
        <p:spPr>
          <a:xfrm>
            <a:off x="457200" y="1448340"/>
            <a:ext cx="5943600" cy="2506626"/>
          </a:xfrm>
        </p:spPr>
        <p:txBody>
          <a:bodyPr/>
          <a:lstStyle/>
          <a:p>
            <a:pPr marL="127000" indent="0">
              <a:buNone/>
            </a:pPr>
            <a:r>
              <a:rPr lang="en-GB" sz="1800" dirty="0">
                <a:latin typeface="Times New Roman" panose="02020603050405020304" pitchFamily="18" charset="0"/>
                <a:cs typeface="Times New Roman" panose="02020603050405020304" pitchFamily="18" charset="0"/>
              </a:rPr>
              <a:t>Self-collected dataset using mobile camera with the distance of  1feet from hand to camera of 40 different people. </a:t>
            </a:r>
          </a:p>
          <a:p>
            <a:pPr>
              <a:buFont typeface="Arial" panose="020B0604020202020204" pitchFamily="34" charset="0"/>
              <a:buChar char="•"/>
            </a:pPr>
            <a:r>
              <a:rPr lang="en-GB" sz="1800" b="1" dirty="0">
                <a:latin typeface="Times New Roman" panose="02020603050405020304" pitchFamily="18" charset="0"/>
                <a:cs typeface="Times New Roman" panose="02020603050405020304" pitchFamily="18" charset="0"/>
              </a:rPr>
              <a:t>Total Images Collected:</a:t>
            </a:r>
            <a:r>
              <a:rPr lang="en-GB" sz="1800" dirty="0">
                <a:latin typeface="Times New Roman" panose="02020603050405020304" pitchFamily="18" charset="0"/>
                <a:cs typeface="Times New Roman" panose="02020603050405020304" pitchFamily="18" charset="0"/>
              </a:rPr>
              <a:t> collected 40 images in each class.</a:t>
            </a:r>
          </a:p>
          <a:p>
            <a:pPr>
              <a:buFont typeface="Arial" panose="020B0604020202020204" pitchFamily="34" charset="0"/>
              <a:buChar char="•"/>
            </a:pPr>
            <a:r>
              <a:rPr lang="en-GB" sz="1800" b="1" dirty="0">
                <a:latin typeface="Times New Roman" panose="02020603050405020304" pitchFamily="18" charset="0"/>
                <a:cs typeface="Times New Roman" panose="02020603050405020304" pitchFamily="18" charset="0"/>
              </a:rPr>
              <a:t>Number of Classes:</a:t>
            </a:r>
            <a:r>
              <a:rPr lang="en-GB" sz="1800" dirty="0">
                <a:latin typeface="Times New Roman" panose="02020603050405020304" pitchFamily="18" charset="0"/>
                <a:cs typeface="Times New Roman" panose="02020603050405020304" pitchFamily="18" charset="0"/>
              </a:rPr>
              <a:t> collected 6 different mudras.</a:t>
            </a:r>
          </a:p>
          <a:p>
            <a:pPr>
              <a:buFont typeface="Arial" panose="020B0604020202020204" pitchFamily="34" charset="0"/>
              <a:buChar char="•"/>
            </a:pPr>
            <a:r>
              <a:rPr lang="en-GB" sz="1800" dirty="0">
                <a:latin typeface="Times New Roman" panose="02020603050405020304" pitchFamily="18" charset="0"/>
                <a:cs typeface="Times New Roman" panose="02020603050405020304" pitchFamily="18" charset="0"/>
              </a:rPr>
              <a:t>Gyan mudra, Vayu mudra, Prithvi mudra, Surya mudra, Varuna mudra, Shunya mudra.</a:t>
            </a:r>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2044505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0C77D-27D2-E31D-69D7-EA8F08AA2B94}"/>
              </a:ext>
            </a:extLst>
          </p:cNvPr>
          <p:cNvSpPr>
            <a:spLocks noGrp="1"/>
          </p:cNvSpPr>
          <p:nvPr>
            <p:ph type="title"/>
          </p:nvPr>
        </p:nvSpPr>
        <p:spPr>
          <a:xfrm>
            <a:off x="457200" y="312655"/>
            <a:ext cx="6300300" cy="857400"/>
          </a:xfrm>
        </p:spPr>
        <p:txBody>
          <a:bodyPr/>
          <a:lstStyle/>
          <a:p>
            <a:r>
              <a:rPr lang="en-GB" sz="4400" dirty="0"/>
              <a:t>Dataset Collection</a:t>
            </a:r>
            <a:endParaRPr lang="en-IN" sz="4400" dirty="0"/>
          </a:p>
        </p:txBody>
      </p:sp>
      <p:sp>
        <p:nvSpPr>
          <p:cNvPr id="5" name="Slide Number Placeholder 4">
            <a:extLst>
              <a:ext uri="{FF2B5EF4-FFF2-40B4-BE49-F238E27FC236}">
                <a16:creationId xmlns:a16="http://schemas.microsoft.com/office/drawing/2014/main" id="{F5C3BDE1-6DB6-696D-E86A-AD005A90B1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pic>
        <p:nvPicPr>
          <p:cNvPr id="6" name="Picture 5">
            <a:extLst>
              <a:ext uri="{FF2B5EF4-FFF2-40B4-BE49-F238E27FC236}">
                <a16:creationId xmlns:a16="http://schemas.microsoft.com/office/drawing/2014/main" id="{24216615-44C5-0796-443B-8717C1CCDF64}"/>
              </a:ext>
            </a:extLst>
          </p:cNvPr>
          <p:cNvPicPr>
            <a:picLocks noChangeAspect="1"/>
          </p:cNvPicPr>
          <p:nvPr/>
        </p:nvPicPr>
        <p:blipFill>
          <a:blip r:embed="rId2"/>
          <a:stretch>
            <a:fillRect/>
          </a:stretch>
        </p:blipFill>
        <p:spPr>
          <a:xfrm rot="5400000">
            <a:off x="-13208" y="1918748"/>
            <a:ext cx="2982976" cy="2042161"/>
          </a:xfrm>
          <a:prstGeom prst="rect">
            <a:avLst/>
          </a:prstGeom>
        </p:spPr>
      </p:pic>
      <p:pic>
        <p:nvPicPr>
          <p:cNvPr id="8" name="Picture 7">
            <a:extLst>
              <a:ext uri="{FF2B5EF4-FFF2-40B4-BE49-F238E27FC236}">
                <a16:creationId xmlns:a16="http://schemas.microsoft.com/office/drawing/2014/main" id="{9F66C034-0BE7-9BF8-6E04-CB975EE9E49D}"/>
              </a:ext>
            </a:extLst>
          </p:cNvPr>
          <p:cNvPicPr>
            <a:picLocks noChangeAspect="1"/>
          </p:cNvPicPr>
          <p:nvPr/>
        </p:nvPicPr>
        <p:blipFill>
          <a:blip r:embed="rId3"/>
          <a:stretch>
            <a:fillRect/>
          </a:stretch>
        </p:blipFill>
        <p:spPr>
          <a:xfrm rot="5400000">
            <a:off x="2221547" y="1918748"/>
            <a:ext cx="2982976" cy="2042162"/>
          </a:xfrm>
          <a:prstGeom prst="rect">
            <a:avLst/>
          </a:prstGeom>
        </p:spPr>
      </p:pic>
      <p:pic>
        <p:nvPicPr>
          <p:cNvPr id="10" name="Picture 9">
            <a:extLst>
              <a:ext uri="{FF2B5EF4-FFF2-40B4-BE49-F238E27FC236}">
                <a16:creationId xmlns:a16="http://schemas.microsoft.com/office/drawing/2014/main" id="{95020845-7D0F-2E67-458B-EF6BEBAE53ED}"/>
              </a:ext>
            </a:extLst>
          </p:cNvPr>
          <p:cNvPicPr>
            <a:picLocks noChangeAspect="1"/>
          </p:cNvPicPr>
          <p:nvPr/>
        </p:nvPicPr>
        <p:blipFill>
          <a:blip r:embed="rId4"/>
          <a:stretch>
            <a:fillRect/>
          </a:stretch>
        </p:blipFill>
        <p:spPr>
          <a:xfrm rot="5400000">
            <a:off x="4456301" y="1918749"/>
            <a:ext cx="2982975" cy="2042161"/>
          </a:xfrm>
          <a:prstGeom prst="rect">
            <a:avLst/>
          </a:prstGeom>
        </p:spPr>
      </p:pic>
      <p:sp>
        <p:nvSpPr>
          <p:cNvPr id="3" name="TextBox 2">
            <a:extLst>
              <a:ext uri="{FF2B5EF4-FFF2-40B4-BE49-F238E27FC236}">
                <a16:creationId xmlns:a16="http://schemas.microsoft.com/office/drawing/2014/main" id="{C1F15888-77A1-2C69-64A6-A1BF1627AD66}"/>
              </a:ext>
            </a:extLst>
          </p:cNvPr>
          <p:cNvSpPr txBox="1"/>
          <p:nvPr/>
        </p:nvSpPr>
        <p:spPr>
          <a:xfrm>
            <a:off x="842660" y="4478463"/>
            <a:ext cx="1271239" cy="307777"/>
          </a:xfrm>
          <a:prstGeom prst="rect">
            <a:avLst/>
          </a:prstGeom>
          <a:noFill/>
        </p:spPr>
        <p:txBody>
          <a:bodyPr wrap="square" rtlCol="0">
            <a:spAutoFit/>
          </a:bodyPr>
          <a:lstStyle/>
          <a:p>
            <a:r>
              <a:rPr lang="en-GB" dirty="0"/>
              <a:t>Gyan mudra</a:t>
            </a:r>
            <a:endParaRPr lang="en-IN" dirty="0"/>
          </a:p>
        </p:txBody>
      </p:sp>
      <p:sp>
        <p:nvSpPr>
          <p:cNvPr id="4" name="TextBox 3">
            <a:extLst>
              <a:ext uri="{FF2B5EF4-FFF2-40B4-BE49-F238E27FC236}">
                <a16:creationId xmlns:a16="http://schemas.microsoft.com/office/drawing/2014/main" id="{E6BB555F-F803-25E5-E2AE-0E724CD70826}"/>
              </a:ext>
            </a:extLst>
          </p:cNvPr>
          <p:cNvSpPr txBox="1"/>
          <p:nvPr/>
        </p:nvSpPr>
        <p:spPr>
          <a:xfrm>
            <a:off x="5312168" y="4474135"/>
            <a:ext cx="1271239" cy="307777"/>
          </a:xfrm>
          <a:prstGeom prst="rect">
            <a:avLst/>
          </a:prstGeom>
          <a:noFill/>
        </p:spPr>
        <p:txBody>
          <a:bodyPr wrap="square" rtlCol="0">
            <a:spAutoFit/>
          </a:bodyPr>
          <a:lstStyle/>
          <a:p>
            <a:r>
              <a:rPr lang="en-GB" dirty="0"/>
              <a:t>Surya mudra</a:t>
            </a:r>
            <a:endParaRPr lang="en-IN" dirty="0"/>
          </a:p>
        </p:txBody>
      </p:sp>
      <p:sp>
        <p:nvSpPr>
          <p:cNvPr id="7" name="TextBox 6">
            <a:extLst>
              <a:ext uri="{FF2B5EF4-FFF2-40B4-BE49-F238E27FC236}">
                <a16:creationId xmlns:a16="http://schemas.microsoft.com/office/drawing/2014/main" id="{BE44A409-7E6C-5104-C0E8-02846E1C4378}"/>
              </a:ext>
            </a:extLst>
          </p:cNvPr>
          <p:cNvSpPr txBox="1"/>
          <p:nvPr/>
        </p:nvSpPr>
        <p:spPr>
          <a:xfrm>
            <a:off x="3077415" y="4474135"/>
            <a:ext cx="1271239" cy="307777"/>
          </a:xfrm>
          <a:prstGeom prst="rect">
            <a:avLst/>
          </a:prstGeom>
          <a:noFill/>
        </p:spPr>
        <p:txBody>
          <a:bodyPr wrap="square" rtlCol="0">
            <a:spAutoFit/>
          </a:bodyPr>
          <a:lstStyle/>
          <a:p>
            <a:r>
              <a:rPr lang="en-GB" dirty="0"/>
              <a:t>Vayu mudra</a:t>
            </a:r>
            <a:endParaRPr lang="en-IN" dirty="0"/>
          </a:p>
        </p:txBody>
      </p:sp>
    </p:spTree>
    <p:extLst>
      <p:ext uri="{BB962C8B-B14F-4D97-AF65-F5344CB8AC3E}">
        <p14:creationId xmlns:p14="http://schemas.microsoft.com/office/powerpoint/2010/main" val="3416225309"/>
      </p:ext>
    </p:extLst>
  </p:cSld>
  <p:clrMapOvr>
    <a:masterClrMapping/>
  </p:clrMapOvr>
</p:sld>
</file>

<file path=ppt/theme/theme1.xml><?xml version="1.0" encoding="utf-8"?>
<a:theme xmlns:a="http://schemas.openxmlformats.org/drawingml/2006/main" name="Gower template">
  <a:themeElements>
    <a:clrScheme name="Custom 347">
      <a:dk1>
        <a:srgbClr val="65617D"/>
      </a:dk1>
      <a:lt1>
        <a:srgbClr val="FFFFFF"/>
      </a:lt1>
      <a:dk2>
        <a:srgbClr val="A7D86D"/>
      </a:dk2>
      <a:lt2>
        <a:srgbClr val="ECEBF0"/>
      </a:lt2>
      <a:accent1>
        <a:srgbClr val="A7D86D"/>
      </a:accent1>
      <a:accent2>
        <a:srgbClr val="7CBE5F"/>
      </a:accent2>
      <a:accent3>
        <a:srgbClr val="52A551"/>
      </a:accent3>
      <a:accent4>
        <a:srgbClr val="D8D5EB"/>
      </a:accent4>
      <a:accent5>
        <a:srgbClr val="A7A4BC"/>
      </a:accent5>
      <a:accent6>
        <a:srgbClr val="65617D"/>
      </a:accent6>
      <a:hlink>
        <a:srgbClr val="65617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250</TotalTime>
  <Words>1288</Words>
  <Application>Microsoft Office PowerPoint</Application>
  <PresentationFormat>On-screen Show (16:9)</PresentationFormat>
  <Paragraphs>174</Paragraphs>
  <Slides>20</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Courier New</vt:lpstr>
      <vt:lpstr>Muli</vt:lpstr>
      <vt:lpstr>Poppins</vt:lpstr>
      <vt:lpstr>Times New Roman</vt:lpstr>
      <vt:lpstr>Gower template</vt:lpstr>
      <vt:lpstr>“Classification of yoga hand mudras using machine learining”</vt:lpstr>
      <vt:lpstr>PowerPoint Presentation</vt:lpstr>
      <vt:lpstr>Contents:</vt:lpstr>
      <vt:lpstr>Problem Statement</vt:lpstr>
      <vt:lpstr>Introduction</vt:lpstr>
      <vt:lpstr>Literature Survey</vt:lpstr>
      <vt:lpstr>Literature Survey</vt:lpstr>
      <vt:lpstr>Dataset Collection</vt:lpstr>
      <vt:lpstr>Dataset Collection</vt:lpstr>
      <vt:lpstr>Dataset Collection</vt:lpstr>
      <vt:lpstr>Proposed Methodology</vt:lpstr>
      <vt:lpstr>Results</vt:lpstr>
      <vt:lpstr>Results</vt:lpstr>
      <vt:lpstr>Results</vt:lpstr>
      <vt:lpstr>Results</vt:lpstr>
      <vt:lpstr>Results</vt:lpstr>
      <vt:lpstr>Conclusion</vt:lpstr>
      <vt:lpstr>Future Work</vt:lpstr>
      <vt:lpstr>Reference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Mithun</dc:creator>
  <cp:lastModifiedBy>Mithun</cp:lastModifiedBy>
  <cp:revision>16</cp:revision>
  <dcterms:modified xsi:type="dcterms:W3CDTF">2024-09-13T06:47:11Z</dcterms:modified>
</cp:coreProperties>
</file>